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42" r:id="rId5"/>
    <p:sldMasterId id="2147484674" r:id="rId6"/>
    <p:sldMasterId id="2147484736" r:id="rId7"/>
    <p:sldMasterId id="2147484763" r:id="rId8"/>
  </p:sldMasterIdLst>
  <p:notesMasterIdLst>
    <p:notesMasterId r:id="rId56"/>
  </p:notesMasterIdLst>
  <p:handoutMasterIdLst>
    <p:handoutMasterId r:id="rId57"/>
  </p:handoutMasterIdLst>
  <p:sldIdLst>
    <p:sldId id="2632" r:id="rId9"/>
    <p:sldId id="267" r:id="rId10"/>
    <p:sldId id="376" r:id="rId11"/>
    <p:sldId id="377" r:id="rId12"/>
    <p:sldId id="268" r:id="rId13"/>
    <p:sldId id="269" r:id="rId14"/>
    <p:sldId id="270" r:id="rId15"/>
    <p:sldId id="271" r:id="rId16"/>
    <p:sldId id="393" r:id="rId17"/>
    <p:sldId id="272" r:id="rId18"/>
    <p:sldId id="273" r:id="rId19"/>
    <p:sldId id="275" r:id="rId20"/>
    <p:sldId id="1998" r:id="rId21"/>
    <p:sldId id="1983" r:id="rId22"/>
    <p:sldId id="1962" r:id="rId23"/>
    <p:sldId id="1965" r:id="rId24"/>
    <p:sldId id="294" r:id="rId25"/>
    <p:sldId id="1997" r:id="rId26"/>
    <p:sldId id="1943" r:id="rId27"/>
    <p:sldId id="1968" r:id="rId28"/>
    <p:sldId id="1944" r:id="rId29"/>
    <p:sldId id="1946" r:id="rId30"/>
    <p:sldId id="1972" r:id="rId31"/>
    <p:sldId id="1985" r:id="rId32"/>
    <p:sldId id="1994" r:id="rId33"/>
    <p:sldId id="1990" r:id="rId34"/>
    <p:sldId id="1996" r:id="rId35"/>
    <p:sldId id="1989" r:id="rId36"/>
    <p:sldId id="1958" r:id="rId37"/>
    <p:sldId id="284" r:id="rId38"/>
    <p:sldId id="1955" r:id="rId39"/>
    <p:sldId id="396" r:id="rId40"/>
    <p:sldId id="285" r:id="rId41"/>
    <p:sldId id="274" r:id="rId42"/>
    <p:sldId id="1979" r:id="rId43"/>
    <p:sldId id="1980" r:id="rId44"/>
    <p:sldId id="286" r:id="rId45"/>
    <p:sldId id="1978" r:id="rId46"/>
    <p:sldId id="1981" r:id="rId47"/>
    <p:sldId id="1999" r:id="rId48"/>
    <p:sldId id="1993" r:id="rId49"/>
    <p:sldId id="1927" r:id="rId50"/>
    <p:sldId id="1928" r:id="rId51"/>
    <p:sldId id="394" r:id="rId52"/>
    <p:sldId id="375" r:id="rId53"/>
    <p:sldId id="1991" r:id="rId54"/>
    <p:sldId id="1995" r:id="rId5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873E28-AC28-4B17-918C-BF6D0D0C3B7C}">
          <p14:sldIdLst>
            <p14:sldId id="2632"/>
            <p14:sldId id="267"/>
            <p14:sldId id="376"/>
            <p14:sldId id="377"/>
            <p14:sldId id="268"/>
            <p14:sldId id="269"/>
            <p14:sldId id="270"/>
            <p14:sldId id="271"/>
            <p14:sldId id="393"/>
            <p14:sldId id="272"/>
            <p14:sldId id="273"/>
            <p14:sldId id="275"/>
            <p14:sldId id="1998"/>
            <p14:sldId id="1983"/>
            <p14:sldId id="1962"/>
            <p14:sldId id="1965"/>
            <p14:sldId id="294"/>
          </p14:sldIdLst>
        </p14:section>
        <p14:section name="DevOps" id="{D28B8064-7356-421F-BDD4-333DA4BC3248}">
          <p14:sldIdLst>
            <p14:sldId id="1997"/>
            <p14:sldId id="1943"/>
            <p14:sldId id="1968"/>
            <p14:sldId id="1944"/>
            <p14:sldId id="1946"/>
            <p14:sldId id="1972"/>
            <p14:sldId id="1985"/>
            <p14:sldId id="1994"/>
            <p14:sldId id="1990"/>
          </p14:sldIdLst>
        </p14:section>
        <p14:section name="Security" id="{505261AD-8749-424A-9213-EB9DC8F0517D}">
          <p14:sldIdLst>
            <p14:sldId id="1996"/>
            <p14:sldId id="1989"/>
            <p14:sldId id="1958"/>
            <p14:sldId id="284"/>
            <p14:sldId id="1955"/>
            <p14:sldId id="396"/>
            <p14:sldId id="285"/>
            <p14:sldId id="274"/>
            <p14:sldId id="1979"/>
            <p14:sldId id="1980"/>
            <p14:sldId id="286"/>
            <p14:sldId id="1978"/>
            <p14:sldId id="1981"/>
          </p14:sldIdLst>
        </p14:section>
        <p14:section name="Hosting" id="{3E6B8295-E06A-4449-9C9E-2A0CDCAF2F50}">
          <p14:sldIdLst>
            <p14:sldId id="1999"/>
            <p14:sldId id="1993"/>
            <p14:sldId id="1927"/>
            <p14:sldId id="1928"/>
            <p14:sldId id="394"/>
            <p14:sldId id="375"/>
            <p14:sldId id="1991"/>
            <p14:sldId id="19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D6"/>
    <a:srgbClr val="FFFFFF"/>
    <a:srgbClr val="1A1A1A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88889" autoAdjust="0"/>
  </p:normalViewPr>
  <p:slideViewPr>
    <p:cSldViewPr snapToGrid="0">
      <p:cViewPr varScale="1">
        <p:scale>
          <a:sx n="59" d="100"/>
          <a:sy n="59" d="100"/>
        </p:scale>
        <p:origin x="264" y="6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3/20/2019 3:37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3/20/2019 3:37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40EAEFF-5455-4297-8E3C-83C85469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Each function consists of two files:</a:t>
            </a:r>
          </a:p>
          <a:p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 bindings file containing the input and output bindings in JSON format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 code file containing the function business logic in the language chosen, C# in this 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Let’s take a closer look at the bindings file…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3/20/2019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21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3/20/2019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2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is our simple function in C#</a:t>
            </a:r>
          </a:p>
          <a:p>
            <a:endParaRPr lang="en-GB"/>
          </a:p>
          <a:p>
            <a:r>
              <a:rPr lang="en-GB"/>
              <a:t>This function implements an </a:t>
            </a:r>
            <a:r>
              <a:rPr lang="en-GB" err="1"/>
              <a:t>HttpTrigger</a:t>
            </a:r>
            <a:r>
              <a:rPr lang="en-GB"/>
              <a:t> so it responds to an HTTP request.</a:t>
            </a:r>
          </a:p>
          <a:p>
            <a:endParaRPr lang="en-GB"/>
          </a:p>
          <a:p>
            <a:r>
              <a:rPr lang="en-GB"/>
              <a:t>It uses and </a:t>
            </a:r>
            <a:r>
              <a:rPr lang="en-GB" i="1"/>
              <a:t>input binding </a:t>
            </a:r>
            <a:r>
              <a:rPr lang="en-GB" i="0"/>
              <a:t>to get the name passed on the query string of the HTTP request.</a:t>
            </a:r>
          </a:p>
          <a:p>
            <a:endParaRPr lang="en-GB" i="0"/>
          </a:p>
          <a:p>
            <a:r>
              <a:rPr lang="en-GB"/>
              <a:t>And then writes the name to Azure Storage using the </a:t>
            </a:r>
            <a:r>
              <a:rPr lang="en-GB" i="1"/>
              <a:t>output binding</a:t>
            </a: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3/20/2019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53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2CFDC-D2D5-4B9F-BA75-89F771E01A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70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3/20/2019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89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3/20/2019 3:38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01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3/20/2019 3:38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561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Durable Functions is an extension of Azure Functions and Azure </a:t>
            </a:r>
            <a:r>
              <a:rPr lang="en-US" dirty="0" err="1"/>
              <a:t>WebJobs</a:t>
            </a:r>
            <a:r>
              <a:rPr lang="en-US" dirty="0"/>
              <a:t> that lets you write stateful functions in a serverless environment. The extension manages state, checkpoints, and restarts for you.</a:t>
            </a:r>
          </a:p>
          <a:p>
            <a:endParaRPr lang="en-US" dirty="0"/>
          </a:p>
          <a:p>
            <a:r>
              <a:rPr lang="en-US" dirty="0"/>
              <a:t>Orchestrating Functions &amp; Activity Functions</a:t>
            </a:r>
          </a:p>
          <a:p>
            <a:r>
              <a:rPr lang="en-US" dirty="0"/>
              <a:t>Now you can programmatically dispatch functions and start chaining them together without setting up queues.</a:t>
            </a:r>
          </a:p>
          <a:p>
            <a:endParaRPr lang="en-US" dirty="0"/>
          </a:p>
          <a:p>
            <a:r>
              <a:rPr lang="en-US" dirty="0"/>
              <a:t>Durable Functions are reliable and has fault tolerance built in.</a:t>
            </a:r>
          </a:p>
          <a:p>
            <a:endParaRPr lang="en-US" dirty="0"/>
          </a:p>
          <a:p>
            <a:r>
              <a:rPr lang="en-US" dirty="0"/>
              <a:t>Orchestrating Functions: Has built in state and checkpointing, allowing the function to run for a long time, as long as you need.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75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2CFDC-D2D5-4B9F-BA75-89F771E01A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78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3/20/2019 3:38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31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b="0" baseline="0" dirty="0"/>
              <a:t>Serverless is the natural evolution in the trend of abstracting anything not related to app code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b="0" baseline="0" dirty="0"/>
              <a:t>We looked at the characteristics and benefits of serverless services.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b="0" baseline="0" dirty="0"/>
              <a:t>Azure we have three key services for serverless apps: functions, logic apps and event grid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b="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900" dirty="0"/>
              <a:t>Now we are going to be looking at Azure Functions and in the next session we will cover Event Grids.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900" b="0" baseline="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3/20/2019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96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3/20/2019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9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3/20/2019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62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000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2CFDC-D2D5-4B9F-BA75-89F771E01A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76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AAB32-EDC7-4480-BC05-ECBD01C2B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504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AAB32-EDC7-4480-BC05-ECBD01C2B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527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3/20/2019 3:38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713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AAB32-EDC7-4480-BC05-ECBD01C2B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20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AAB32-EDC7-4480-BC05-ECBD01C2B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579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6AAB32-EDC7-4480-BC05-ECBD01C2B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24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 what is an Azure Function?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a nutshell is it a unit of code that can run based on a trigger, which is either an external event or based on regular schedule. An external event could be a message in a queue, or event hub or even an HTTP call. Alternatively, Azure functions can be configured to run on a schedule. Both of raised events or schedules are referred as Azure Function triggers, either time based trigger or event trigger.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3F46F-340C-485B-AB76-C1A2437EC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72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2CFDC-D2D5-4B9F-BA75-89F771E01A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34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54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/>
              <a:t>So in this module we talked about: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Serverless is the natural evolution in the trend of abstracting anything not related to app code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We looked at the characteristics and benefits of serverless services.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Azure we have three key services for serverless apps: functions, logic apps and event grid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511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3/20/2019 3:38 PM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5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5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4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events can be anything from a user checking out a shopping cart on a website to processing a photo uploaded from a phone to reacting to a message from a connected car.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 functions you can write just the code you need for the problem at hand, without worrying about the complexity of a whole application or the infrastructure to run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1739-70A2-467C-A0CA-F4330F1700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56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are “triggered” when an event occurs and they support a number of triggers that your code can respond to.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endParaRPr lang="en-US" dirty="0"/>
          </a:p>
          <a:p>
            <a:r>
              <a:rPr lang="en-US" dirty="0" err="1"/>
              <a:t>HttpTrigger</a:t>
            </a:r>
            <a:r>
              <a:rPr lang="en-US" dirty="0"/>
              <a:t> allows you to respond to HTTP requests.</a:t>
            </a:r>
          </a:p>
          <a:p>
            <a:r>
              <a:rPr lang="en-US" dirty="0" err="1"/>
              <a:t>BlobTrigger</a:t>
            </a:r>
            <a:r>
              <a:rPr lang="en-US" dirty="0"/>
              <a:t> for responding to files uploaded to Blob Storage.</a:t>
            </a:r>
          </a:p>
          <a:p>
            <a:r>
              <a:rPr lang="en-US" dirty="0" err="1"/>
              <a:t>EventHubTrigger</a:t>
            </a:r>
            <a:r>
              <a:rPr lang="en-US" dirty="0"/>
              <a:t> to respond to incoming Event Hub messages.</a:t>
            </a:r>
          </a:p>
          <a:p>
            <a:endParaRPr lang="en-US" dirty="0"/>
          </a:p>
          <a:p>
            <a:r>
              <a:rPr lang="en-US" dirty="0"/>
              <a:t>Since a trigger is how a function starts each function has one and only one trigger.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1739-70A2-467C-A0CA-F4330F1700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66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Triggers have associated data (e.g. the path of the file uploaded to blog storage).</a:t>
            </a: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data can be accessed from your function code declaratively using </a:t>
            </a:r>
            <a:r>
              <a:rPr lang="en-US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bindings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Bindings make it possible to access the data and resources that triggered your function without hardcoding values.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two types of bindings: input and output.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Input bindings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allows you to read data from the resource that triggered your function like the file location in blob storage or the message from an event hub.</a:t>
            </a:r>
          </a:p>
          <a:p>
            <a:r>
              <a:rPr lang="en-US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Output bindings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allow you to write to resources using your function like storing a new file in blob storage or adding a new message to the event hub.</a:t>
            </a:r>
            <a:endParaRPr lang="en-US" sz="900" b="0" i="1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1739-70A2-467C-A0CA-F4330F1700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17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Triggers have associated data (e.g. the path of the file uploaded to blog storage).</a:t>
            </a: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data can be accessed from your function code declaratively using </a:t>
            </a:r>
            <a:r>
              <a:rPr lang="en-US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bindings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Bindings make it possible to access the data and resources that triggered your function without hardcoding values.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two types of bindings: input and output.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Input bindings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allows you to read data from the resource that triggered your function like the file location in blob storage or the message from an event hub.</a:t>
            </a:r>
          </a:p>
          <a:p>
            <a:r>
              <a:rPr lang="en-US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Output bindings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allow you to write to the resource that triggered your function like storing a new file in blob storage or adding a new message to the event hub.</a:t>
            </a:r>
            <a:endParaRPr lang="en-US" sz="900" b="0" i="1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1739-70A2-467C-A0CA-F4330F1700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6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3F46F-340C-485B-AB76-C1A2437ECC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2 women talking on steps" title="Microsoft brand photo">
            <a:extLst>
              <a:ext uri="{FF2B5EF4-FFF2-40B4-BE49-F238E27FC236}">
                <a16:creationId xmlns:a16="http://schemas.microsoft.com/office/drawing/2014/main" id="{F80E49B8-79D5-40AC-BBF8-C45DBA832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PLIT ALT RED_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7756" y="340901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5" y="2134336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37277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38" y="2134336"/>
            <a:ext cx="3175369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73" y="1637277"/>
            <a:ext cx="3177123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2046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PLIT ALT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4291" y="340281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4323" y="2138147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4789" y="1641088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57173" y="2138147"/>
            <a:ext cx="3178834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5308" y="1641088"/>
            <a:ext cx="3180590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39029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7212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316206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669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17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405516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669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17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448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8531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white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204896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83004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269982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8531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white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4472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72580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2644287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ECTION ALT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8531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white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4472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72580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26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6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3830584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VIDER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8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380994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VIDER ALT_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8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2446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VIDER AL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5305" y="2857236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1505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3465909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84F361-4BD3-44DC-9BED-A6ED52984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1691" y="2249726"/>
            <a:ext cx="5299911" cy="23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6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1322" y="6163612"/>
            <a:ext cx="11653522" cy="425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882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87120" y="3033693"/>
            <a:ext cx="3706567" cy="794112"/>
          </a:xfrm>
          <a:prstGeom prst="rect">
            <a:avLst/>
          </a:prstGeom>
        </p:spPr>
      </p:pic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356591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FFER-DETAI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992553" y="1737188"/>
            <a:ext cx="6561148" cy="4449621"/>
            <a:chOff x="2792725" y="1451846"/>
            <a:chExt cx="6096387" cy="4541315"/>
          </a:xfrm>
        </p:grpSpPr>
        <p:sp>
          <p:nvSpPr>
            <p:cNvPr id="59" name="Rectangle 58"/>
            <p:cNvSpPr/>
            <p:nvPr/>
          </p:nvSpPr>
          <p:spPr>
            <a:xfrm>
              <a:off x="2792725" y="2261403"/>
              <a:ext cx="6095743" cy="1721902"/>
            </a:xfrm>
            <a:prstGeom prst="rect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594" tIns="89594" rIns="89594" rtlCol="0" anchor="t"/>
            <a:lstStyle/>
            <a:p>
              <a:pPr marL="1555" defTabSz="671638"/>
              <a:r>
                <a:rPr lang="en-US" sz="1400" b="1">
                  <a:gradFill>
                    <a:gsLst>
                      <a:gs pos="0">
                        <a:schemeClr val="bg1"/>
                      </a:gs>
                      <a:gs pos="74000">
                        <a:schemeClr val="bg1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Microsoft activities </a:t>
              </a:r>
              <a:endParaRPr lang="en-US" sz="1400">
                <a:gradFill>
                  <a:gsLst>
                    <a:gs pos="0">
                      <a:schemeClr val="bg1"/>
                    </a:gs>
                    <a:gs pos="74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98155" y="1451846"/>
              <a:ext cx="6090957" cy="711875"/>
            </a:xfrm>
            <a:prstGeom prst="rect">
              <a:avLst/>
            </a:prstGeom>
            <a:solidFill>
              <a:srgbClr val="002050">
                <a:alpha val="9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Freeform 113"/>
            <p:cNvSpPr>
              <a:spLocks noChangeAspect="1" noEditPoints="1"/>
            </p:cNvSpPr>
            <p:nvPr/>
          </p:nvSpPr>
          <p:spPr bwMode="black">
            <a:xfrm>
              <a:off x="8279609" y="1554423"/>
              <a:ext cx="446334" cy="446334"/>
            </a:xfrm>
            <a:custGeom>
              <a:avLst/>
              <a:gdLst>
                <a:gd name="T0" fmla="*/ 47 w 66"/>
                <a:gd name="T1" fmla="*/ 37 h 66"/>
                <a:gd name="T2" fmla="*/ 51 w 66"/>
                <a:gd name="T3" fmla="*/ 33 h 66"/>
                <a:gd name="T4" fmla="*/ 47 w 66"/>
                <a:gd name="T5" fmla="*/ 29 h 66"/>
                <a:gd name="T6" fmla="*/ 37 w 66"/>
                <a:gd name="T7" fmla="*/ 29 h 66"/>
                <a:gd name="T8" fmla="*/ 37 w 66"/>
                <a:gd name="T9" fmla="*/ 16 h 66"/>
                <a:gd name="T10" fmla="*/ 33 w 66"/>
                <a:gd name="T11" fmla="*/ 13 h 66"/>
                <a:gd name="T12" fmla="*/ 29 w 66"/>
                <a:gd name="T13" fmla="*/ 16 h 66"/>
                <a:gd name="T14" fmla="*/ 29 w 66"/>
                <a:gd name="T15" fmla="*/ 33 h 66"/>
                <a:gd name="T16" fmla="*/ 33 w 66"/>
                <a:gd name="T17" fmla="*/ 37 h 66"/>
                <a:gd name="T18" fmla="*/ 47 w 66"/>
                <a:gd name="T19" fmla="*/ 37 h 66"/>
                <a:gd name="T20" fmla="*/ 33 w 66"/>
                <a:gd name="T21" fmla="*/ 8 h 66"/>
                <a:gd name="T22" fmla="*/ 58 w 66"/>
                <a:gd name="T23" fmla="*/ 33 h 66"/>
                <a:gd name="T24" fmla="*/ 33 w 66"/>
                <a:gd name="T25" fmla="*/ 58 h 66"/>
                <a:gd name="T26" fmla="*/ 8 w 66"/>
                <a:gd name="T27" fmla="*/ 33 h 66"/>
                <a:gd name="T28" fmla="*/ 33 w 66"/>
                <a:gd name="T29" fmla="*/ 8 h 66"/>
                <a:gd name="T30" fmla="*/ 33 w 66"/>
                <a:gd name="T31" fmla="*/ 66 h 66"/>
                <a:gd name="T32" fmla="*/ 66 w 66"/>
                <a:gd name="T33" fmla="*/ 33 h 66"/>
                <a:gd name="T34" fmla="*/ 33 w 66"/>
                <a:gd name="T35" fmla="*/ 0 h 66"/>
                <a:gd name="T36" fmla="*/ 0 w 66"/>
                <a:gd name="T37" fmla="*/ 33 h 66"/>
                <a:gd name="T38" fmla="*/ 33 w 66"/>
                <a:gd name="T3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66">
                  <a:moveTo>
                    <a:pt x="47" y="37"/>
                  </a:moveTo>
                  <a:cubicBezTo>
                    <a:pt x="49" y="37"/>
                    <a:pt x="51" y="35"/>
                    <a:pt x="51" y="33"/>
                  </a:cubicBezTo>
                  <a:cubicBezTo>
                    <a:pt x="51" y="31"/>
                    <a:pt x="49" y="29"/>
                    <a:pt x="4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4"/>
                    <a:pt x="35" y="13"/>
                    <a:pt x="33" y="13"/>
                  </a:cubicBezTo>
                  <a:cubicBezTo>
                    <a:pt x="31" y="13"/>
                    <a:pt x="29" y="14"/>
                    <a:pt x="29" y="16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5"/>
                    <a:pt x="31" y="37"/>
                    <a:pt x="33" y="37"/>
                  </a:cubicBezTo>
                  <a:lnTo>
                    <a:pt x="47" y="37"/>
                  </a:lnTo>
                  <a:close/>
                  <a:moveTo>
                    <a:pt x="33" y="8"/>
                  </a:moveTo>
                  <a:cubicBezTo>
                    <a:pt x="47" y="8"/>
                    <a:pt x="58" y="19"/>
                    <a:pt x="58" y="33"/>
                  </a:cubicBezTo>
                  <a:cubicBezTo>
                    <a:pt x="58" y="47"/>
                    <a:pt x="47" y="58"/>
                    <a:pt x="33" y="58"/>
                  </a:cubicBezTo>
                  <a:cubicBezTo>
                    <a:pt x="19" y="58"/>
                    <a:pt x="8" y="47"/>
                    <a:pt x="8" y="33"/>
                  </a:cubicBezTo>
                  <a:cubicBezTo>
                    <a:pt x="8" y="19"/>
                    <a:pt x="19" y="8"/>
                    <a:pt x="33" y="8"/>
                  </a:cubicBezTo>
                  <a:moveTo>
                    <a:pt x="33" y="66"/>
                  </a:move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119427" tIns="59713" rIns="119427" bIns="59713" numCol="1" anchor="t" anchorCtr="0" compatLnSpc="1">
              <a:prstTxWarp prst="textNoShape">
                <a:avLst/>
              </a:prstTxWarp>
            </a:bodyPr>
            <a:lstStyle/>
            <a:p>
              <a:pPr defTabSz="597052"/>
              <a:endParaRPr lang="en-US" sz="2351">
                <a:solidFill>
                  <a:srgbClr val="FFFFFF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792725" y="4122991"/>
              <a:ext cx="6095743" cy="1870170"/>
            </a:xfrm>
            <a:prstGeom prst="rect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594" tIns="89594" rIns="89594" rtlCol="0" anchor="t"/>
            <a:lstStyle/>
            <a:p>
              <a:pPr marL="1555" algn="l" defTabSz="671638" rtl="0" eaLnBrk="1" latinLnBrk="0" hangingPunct="1"/>
              <a:r>
                <a:rPr lang="en-US" sz="1400" b="1" kern="1200">
                  <a:gradFill>
                    <a:gsLst>
                      <a:gs pos="0">
                        <a:schemeClr val="bg1"/>
                      </a:gs>
                      <a:gs pos="74000">
                        <a:schemeClr val="bg1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Customer activities </a:t>
              </a:r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356970" y="1737188"/>
            <a:ext cx="3510180" cy="4449620"/>
            <a:chOff x="362563" y="1770586"/>
            <a:chExt cx="3582514" cy="4541314"/>
          </a:xfrm>
        </p:grpSpPr>
        <p:sp>
          <p:nvSpPr>
            <p:cNvPr id="64" name="Rectangle 63"/>
            <p:cNvSpPr/>
            <p:nvPr/>
          </p:nvSpPr>
          <p:spPr>
            <a:xfrm>
              <a:off x="362563" y="2580142"/>
              <a:ext cx="3582514" cy="3731758"/>
            </a:xfrm>
            <a:prstGeom prst="rect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594" tIns="179187" rIns="89594" rtlCol="0" anchor="t"/>
            <a:lstStyle/>
            <a:p>
              <a:pPr marL="0" indent="0" defTabSz="671638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en-US" sz="1566">
                <a:gradFill>
                  <a:gsLst>
                    <a:gs pos="0">
                      <a:schemeClr val="bg1"/>
                    </a:gs>
                    <a:gs pos="74000">
                      <a:schemeClr val="bg1"/>
                    </a:gs>
                  </a:gsLst>
                  <a:lin ang="5400000" scaled="1"/>
                </a:gradFill>
                <a:cs typeface="Segoe UI" panose="020B0502040204020203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67991" y="1770586"/>
              <a:ext cx="3577085" cy="711875"/>
            </a:xfrm>
            <a:prstGeom prst="rect">
              <a:avLst/>
            </a:prstGeom>
            <a:solidFill>
              <a:srgbClr val="002050">
                <a:alpha val="9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Rectangle 66"/>
          <p:cNvSpPr/>
          <p:nvPr userDrawn="1"/>
        </p:nvSpPr>
        <p:spPr>
          <a:xfrm>
            <a:off x="10890044" y="2268839"/>
            <a:ext cx="1301964" cy="386394"/>
          </a:xfrm>
          <a:prstGeom prst="rect">
            <a:avLst/>
          </a:prstGeom>
          <a:solidFill>
            <a:srgbClr val="BFBFBF"/>
          </a:solidFill>
          <a:ln w="10795" cap="flat" cmpd="sng" algn="ctr">
            <a:noFill/>
            <a:prstDash val="solid"/>
          </a:ln>
          <a:effectLst/>
        </p:spPr>
        <p:txBody>
          <a:bodyPr lIns="89582" tIns="0" rIns="0" bIns="0" rtlCol="0" anchor="ctr"/>
          <a:lstStyle/>
          <a:p>
            <a:pPr lvl="0" defTabSz="671833">
              <a:lnSpc>
                <a:spcPct val="90000"/>
              </a:lnSpc>
            </a:pPr>
            <a:endParaRPr lang="en-US" sz="1050" kern="0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</a:gsLst>
                <a:lin ang="5400000" scaled="1"/>
              </a:gradFill>
              <a:ea typeface="Verdana" pitchFamily="34" charset="0"/>
              <a:cs typeface="Segoe UI" panose="020B0502040204020203" pitchFamily="34" charset="0"/>
            </a:endParaRPr>
          </a:p>
        </p:txBody>
      </p:sp>
      <p:grpSp>
        <p:nvGrpSpPr>
          <p:cNvPr id="68" name="Group 67"/>
          <p:cNvGrpSpPr/>
          <p:nvPr userDrawn="1"/>
        </p:nvGrpSpPr>
        <p:grpSpPr bwMode="black">
          <a:xfrm rot="1158241">
            <a:off x="11960581" y="2305591"/>
            <a:ext cx="128532" cy="314090"/>
            <a:chOff x="3233738" y="168276"/>
            <a:chExt cx="2651125" cy="6480174"/>
          </a:xfrm>
        </p:grpSpPr>
        <p:sp>
          <p:nvSpPr>
            <p:cNvPr id="69" name="Freeform 212"/>
            <p:cNvSpPr>
              <a:spLocks/>
            </p:cNvSpPr>
            <p:nvPr/>
          </p:nvSpPr>
          <p:spPr bwMode="black">
            <a:xfrm>
              <a:off x="3679825" y="5110163"/>
              <a:ext cx="2028825" cy="1538287"/>
            </a:xfrm>
            <a:custGeom>
              <a:avLst/>
              <a:gdLst>
                <a:gd name="T0" fmla="*/ 422 w 541"/>
                <a:gd name="T1" fmla="*/ 196 h 410"/>
                <a:gd name="T2" fmla="*/ 536 w 541"/>
                <a:gd name="T3" fmla="*/ 14 h 410"/>
                <a:gd name="T4" fmla="*/ 528 w 541"/>
                <a:gd name="T5" fmla="*/ 0 h 410"/>
                <a:gd name="T6" fmla="*/ 12 w 541"/>
                <a:gd name="T7" fmla="*/ 0 h 410"/>
                <a:gd name="T8" fmla="*/ 5 w 541"/>
                <a:gd name="T9" fmla="*/ 14 h 410"/>
                <a:gd name="T10" fmla="*/ 138 w 541"/>
                <a:gd name="T11" fmla="*/ 197 h 410"/>
                <a:gd name="T12" fmla="*/ 149 w 541"/>
                <a:gd name="T13" fmla="*/ 206 h 410"/>
                <a:gd name="T14" fmla="*/ 142 w 541"/>
                <a:gd name="T15" fmla="*/ 229 h 410"/>
                <a:gd name="T16" fmla="*/ 152 w 541"/>
                <a:gd name="T17" fmla="*/ 256 h 410"/>
                <a:gd name="T18" fmla="*/ 142 w 541"/>
                <a:gd name="T19" fmla="*/ 282 h 410"/>
                <a:gd name="T20" fmla="*/ 152 w 541"/>
                <a:gd name="T21" fmla="*/ 309 h 410"/>
                <a:gd name="T22" fmla="*/ 142 w 541"/>
                <a:gd name="T23" fmla="*/ 336 h 410"/>
                <a:gd name="T24" fmla="*/ 184 w 541"/>
                <a:gd name="T25" fmla="*/ 377 h 410"/>
                <a:gd name="T26" fmla="*/ 212 w 541"/>
                <a:gd name="T27" fmla="*/ 377 h 410"/>
                <a:gd name="T28" fmla="*/ 234 w 541"/>
                <a:gd name="T29" fmla="*/ 407 h 410"/>
                <a:gd name="T30" fmla="*/ 240 w 541"/>
                <a:gd name="T31" fmla="*/ 410 h 410"/>
                <a:gd name="T32" fmla="*/ 335 w 541"/>
                <a:gd name="T33" fmla="*/ 410 h 410"/>
                <a:gd name="T34" fmla="*/ 341 w 541"/>
                <a:gd name="T35" fmla="*/ 407 h 410"/>
                <a:gd name="T36" fmla="*/ 360 w 541"/>
                <a:gd name="T37" fmla="*/ 377 h 410"/>
                <a:gd name="T38" fmla="*/ 384 w 541"/>
                <a:gd name="T39" fmla="*/ 377 h 410"/>
                <a:gd name="T40" fmla="*/ 425 w 541"/>
                <a:gd name="T41" fmla="*/ 336 h 410"/>
                <a:gd name="T42" fmla="*/ 415 w 541"/>
                <a:gd name="T43" fmla="*/ 309 h 410"/>
                <a:gd name="T44" fmla="*/ 425 w 541"/>
                <a:gd name="T45" fmla="*/ 282 h 410"/>
                <a:gd name="T46" fmla="*/ 415 w 541"/>
                <a:gd name="T47" fmla="*/ 256 h 410"/>
                <a:gd name="T48" fmla="*/ 425 w 541"/>
                <a:gd name="T49" fmla="*/ 229 h 410"/>
                <a:gd name="T50" fmla="*/ 416 w 541"/>
                <a:gd name="T51" fmla="*/ 203 h 410"/>
                <a:gd name="T52" fmla="*/ 422 w 541"/>
                <a:gd name="T53" fmla="*/ 1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1" h="410">
                  <a:moveTo>
                    <a:pt x="422" y="196"/>
                  </a:moveTo>
                  <a:cubicBezTo>
                    <a:pt x="536" y="14"/>
                    <a:pt x="536" y="14"/>
                    <a:pt x="536" y="14"/>
                  </a:cubicBezTo>
                  <a:cubicBezTo>
                    <a:pt x="541" y="7"/>
                    <a:pt x="537" y="0"/>
                    <a:pt x="52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" y="0"/>
                    <a:pt x="0" y="6"/>
                    <a:pt x="5" y="14"/>
                  </a:cubicBezTo>
                  <a:cubicBezTo>
                    <a:pt x="138" y="197"/>
                    <a:pt x="138" y="197"/>
                    <a:pt x="138" y="197"/>
                  </a:cubicBezTo>
                  <a:cubicBezTo>
                    <a:pt x="140" y="201"/>
                    <a:pt x="145" y="204"/>
                    <a:pt x="149" y="206"/>
                  </a:cubicBezTo>
                  <a:cubicBezTo>
                    <a:pt x="145" y="213"/>
                    <a:pt x="142" y="221"/>
                    <a:pt x="142" y="229"/>
                  </a:cubicBezTo>
                  <a:cubicBezTo>
                    <a:pt x="142" y="239"/>
                    <a:pt x="146" y="248"/>
                    <a:pt x="152" y="256"/>
                  </a:cubicBezTo>
                  <a:cubicBezTo>
                    <a:pt x="146" y="263"/>
                    <a:pt x="142" y="272"/>
                    <a:pt x="142" y="282"/>
                  </a:cubicBezTo>
                  <a:cubicBezTo>
                    <a:pt x="142" y="293"/>
                    <a:pt x="146" y="302"/>
                    <a:pt x="152" y="309"/>
                  </a:cubicBezTo>
                  <a:cubicBezTo>
                    <a:pt x="146" y="316"/>
                    <a:pt x="142" y="326"/>
                    <a:pt x="142" y="336"/>
                  </a:cubicBezTo>
                  <a:cubicBezTo>
                    <a:pt x="142" y="359"/>
                    <a:pt x="161" y="377"/>
                    <a:pt x="184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34" y="407"/>
                    <a:pt x="234" y="407"/>
                    <a:pt x="234" y="407"/>
                  </a:cubicBezTo>
                  <a:cubicBezTo>
                    <a:pt x="235" y="409"/>
                    <a:pt x="238" y="410"/>
                    <a:pt x="240" y="410"/>
                  </a:cubicBezTo>
                  <a:cubicBezTo>
                    <a:pt x="335" y="410"/>
                    <a:pt x="335" y="410"/>
                    <a:pt x="335" y="410"/>
                  </a:cubicBezTo>
                  <a:cubicBezTo>
                    <a:pt x="337" y="410"/>
                    <a:pt x="340" y="409"/>
                    <a:pt x="341" y="407"/>
                  </a:cubicBezTo>
                  <a:cubicBezTo>
                    <a:pt x="360" y="377"/>
                    <a:pt x="360" y="377"/>
                    <a:pt x="360" y="377"/>
                  </a:cubicBezTo>
                  <a:cubicBezTo>
                    <a:pt x="384" y="377"/>
                    <a:pt x="384" y="377"/>
                    <a:pt x="384" y="377"/>
                  </a:cubicBezTo>
                  <a:cubicBezTo>
                    <a:pt x="407" y="377"/>
                    <a:pt x="425" y="359"/>
                    <a:pt x="425" y="336"/>
                  </a:cubicBezTo>
                  <a:cubicBezTo>
                    <a:pt x="425" y="326"/>
                    <a:pt x="421" y="316"/>
                    <a:pt x="415" y="309"/>
                  </a:cubicBezTo>
                  <a:cubicBezTo>
                    <a:pt x="421" y="302"/>
                    <a:pt x="425" y="293"/>
                    <a:pt x="425" y="282"/>
                  </a:cubicBezTo>
                  <a:cubicBezTo>
                    <a:pt x="425" y="272"/>
                    <a:pt x="421" y="263"/>
                    <a:pt x="415" y="256"/>
                  </a:cubicBezTo>
                  <a:cubicBezTo>
                    <a:pt x="421" y="248"/>
                    <a:pt x="425" y="239"/>
                    <a:pt x="425" y="229"/>
                  </a:cubicBezTo>
                  <a:cubicBezTo>
                    <a:pt x="425" y="219"/>
                    <a:pt x="421" y="210"/>
                    <a:pt x="416" y="203"/>
                  </a:cubicBezTo>
                  <a:cubicBezTo>
                    <a:pt x="418" y="201"/>
                    <a:pt x="420" y="198"/>
                    <a:pt x="422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1" rIns="91403" bIns="45701" numCol="1" anchor="t" anchorCtr="0" compatLnSpc="1">
              <a:prstTxWarp prst="textNoShape">
                <a:avLst/>
              </a:prstTxWarp>
            </a:bodyPr>
            <a:lstStyle/>
            <a:p>
              <a:pPr defTabSz="913862">
                <a:defRPr/>
              </a:pPr>
              <a:endParaRPr lang="en-US" sz="1000" kern="0">
                <a:solidFill>
                  <a:srgbClr val="FFFFFF"/>
                </a:solidFill>
              </a:endParaRPr>
            </a:p>
          </p:txBody>
        </p:sp>
        <p:sp>
          <p:nvSpPr>
            <p:cNvPr id="70" name="Freeform 213"/>
            <p:cNvSpPr>
              <a:spLocks noEditPoints="1"/>
            </p:cNvSpPr>
            <p:nvPr/>
          </p:nvSpPr>
          <p:spPr bwMode="black">
            <a:xfrm>
              <a:off x="3233738" y="168276"/>
              <a:ext cx="2651125" cy="4124325"/>
            </a:xfrm>
            <a:custGeom>
              <a:avLst/>
              <a:gdLst>
                <a:gd name="T0" fmla="*/ 122 w 707"/>
                <a:gd name="T1" fmla="*/ 705 h 1100"/>
                <a:gd name="T2" fmla="*/ 642 w 707"/>
                <a:gd name="T3" fmla="*/ 515 h 1100"/>
                <a:gd name="T4" fmla="*/ 691 w 707"/>
                <a:gd name="T5" fmla="*/ 408 h 1100"/>
                <a:gd name="T6" fmla="*/ 584 w 707"/>
                <a:gd name="T7" fmla="*/ 359 h 1100"/>
                <a:gd name="T8" fmla="*/ 65 w 707"/>
                <a:gd name="T9" fmla="*/ 548 h 1100"/>
                <a:gd name="T10" fmla="*/ 15 w 707"/>
                <a:gd name="T11" fmla="*/ 655 h 1100"/>
                <a:gd name="T12" fmla="*/ 122 w 707"/>
                <a:gd name="T13" fmla="*/ 705 h 1100"/>
                <a:gd name="T14" fmla="*/ 652 w 707"/>
                <a:gd name="T15" fmla="*/ 714 h 1100"/>
                <a:gd name="T16" fmla="*/ 706 w 707"/>
                <a:gd name="T17" fmla="*/ 636 h 1100"/>
                <a:gd name="T18" fmla="*/ 701 w 707"/>
                <a:gd name="T19" fmla="*/ 608 h 1100"/>
                <a:gd name="T20" fmla="*/ 594 w 707"/>
                <a:gd name="T21" fmla="*/ 558 h 1100"/>
                <a:gd name="T22" fmla="*/ 75 w 707"/>
                <a:gd name="T23" fmla="*/ 748 h 1100"/>
                <a:gd name="T24" fmla="*/ 20 w 707"/>
                <a:gd name="T25" fmla="*/ 825 h 1100"/>
                <a:gd name="T26" fmla="*/ 20 w 707"/>
                <a:gd name="T27" fmla="*/ 826 h 1100"/>
                <a:gd name="T28" fmla="*/ 73 w 707"/>
                <a:gd name="T29" fmla="*/ 904 h 1100"/>
                <a:gd name="T30" fmla="*/ 190 w 707"/>
                <a:gd name="T31" fmla="*/ 951 h 1100"/>
                <a:gd name="T32" fmla="*/ 190 w 707"/>
                <a:gd name="T33" fmla="*/ 1014 h 1100"/>
                <a:gd name="T34" fmla="*/ 191 w 707"/>
                <a:gd name="T35" fmla="*/ 1023 h 1100"/>
                <a:gd name="T36" fmla="*/ 132 w 707"/>
                <a:gd name="T37" fmla="*/ 1023 h 1100"/>
                <a:gd name="T38" fmla="*/ 115 w 707"/>
                <a:gd name="T39" fmla="*/ 1040 h 1100"/>
                <a:gd name="T40" fmla="*/ 115 w 707"/>
                <a:gd name="T41" fmla="*/ 1083 h 1100"/>
                <a:gd name="T42" fmla="*/ 132 w 707"/>
                <a:gd name="T43" fmla="*/ 1100 h 1100"/>
                <a:gd name="T44" fmla="*/ 648 w 707"/>
                <a:gd name="T45" fmla="*/ 1100 h 1100"/>
                <a:gd name="T46" fmla="*/ 664 w 707"/>
                <a:gd name="T47" fmla="*/ 1083 h 1100"/>
                <a:gd name="T48" fmla="*/ 664 w 707"/>
                <a:gd name="T49" fmla="*/ 1040 h 1100"/>
                <a:gd name="T50" fmla="*/ 648 w 707"/>
                <a:gd name="T51" fmla="*/ 1023 h 1100"/>
                <a:gd name="T52" fmla="*/ 622 w 707"/>
                <a:gd name="T53" fmla="*/ 1023 h 1100"/>
                <a:gd name="T54" fmla="*/ 622 w 707"/>
                <a:gd name="T55" fmla="*/ 1013 h 1100"/>
                <a:gd name="T56" fmla="*/ 622 w 707"/>
                <a:gd name="T57" fmla="*/ 873 h 1100"/>
                <a:gd name="T58" fmla="*/ 539 w 707"/>
                <a:gd name="T59" fmla="*/ 790 h 1100"/>
                <a:gd name="T60" fmla="*/ 456 w 707"/>
                <a:gd name="T61" fmla="*/ 873 h 1100"/>
                <a:gd name="T62" fmla="*/ 456 w 707"/>
                <a:gd name="T63" fmla="*/ 1013 h 1100"/>
                <a:gd name="T64" fmla="*/ 457 w 707"/>
                <a:gd name="T65" fmla="*/ 1023 h 1100"/>
                <a:gd name="T66" fmla="*/ 355 w 707"/>
                <a:gd name="T67" fmla="*/ 1023 h 1100"/>
                <a:gd name="T68" fmla="*/ 356 w 707"/>
                <a:gd name="T69" fmla="*/ 1014 h 1100"/>
                <a:gd name="T70" fmla="*/ 357 w 707"/>
                <a:gd name="T71" fmla="*/ 895 h 1100"/>
                <a:gd name="T72" fmla="*/ 346 w 707"/>
                <a:gd name="T73" fmla="*/ 855 h 1100"/>
                <a:gd name="T74" fmla="*/ 161 w 707"/>
                <a:gd name="T75" fmla="*/ 885 h 1100"/>
                <a:gd name="T76" fmla="*/ 348 w 707"/>
                <a:gd name="T77" fmla="*/ 826 h 1100"/>
                <a:gd name="T78" fmla="*/ 652 w 707"/>
                <a:gd name="T79" fmla="*/ 714 h 1100"/>
                <a:gd name="T80" fmla="*/ 122 w 707"/>
                <a:gd name="T81" fmla="*/ 500 h 1100"/>
                <a:gd name="T82" fmla="*/ 642 w 707"/>
                <a:gd name="T83" fmla="*/ 310 h 1100"/>
                <a:gd name="T84" fmla="*/ 696 w 707"/>
                <a:gd name="T85" fmla="*/ 232 h 1100"/>
                <a:gd name="T86" fmla="*/ 695 w 707"/>
                <a:gd name="T87" fmla="*/ 223 h 1100"/>
                <a:gd name="T88" fmla="*/ 624 w 707"/>
                <a:gd name="T89" fmla="*/ 149 h 1100"/>
                <a:gd name="T90" fmla="*/ 499 w 707"/>
                <a:gd name="T91" fmla="*/ 132 h 1100"/>
                <a:gd name="T92" fmla="*/ 509 w 707"/>
                <a:gd name="T93" fmla="*/ 93 h 1100"/>
                <a:gd name="T94" fmla="*/ 504 w 707"/>
                <a:gd name="T95" fmla="*/ 66 h 1100"/>
                <a:gd name="T96" fmla="*/ 398 w 707"/>
                <a:gd name="T97" fmla="*/ 15 h 1100"/>
                <a:gd name="T98" fmla="*/ 166 w 707"/>
                <a:gd name="T99" fmla="*/ 96 h 1100"/>
                <a:gd name="T100" fmla="*/ 110 w 707"/>
                <a:gd name="T101" fmla="*/ 175 h 1100"/>
                <a:gd name="T102" fmla="*/ 111 w 707"/>
                <a:gd name="T103" fmla="*/ 184 h 1100"/>
                <a:gd name="T104" fmla="*/ 182 w 707"/>
                <a:gd name="T105" fmla="*/ 257 h 1100"/>
                <a:gd name="T106" fmla="*/ 243 w 707"/>
                <a:gd name="T107" fmla="*/ 266 h 1100"/>
                <a:gd name="T108" fmla="*/ 439 w 707"/>
                <a:gd name="T109" fmla="*/ 213 h 1100"/>
                <a:gd name="T110" fmla="*/ 225 w 707"/>
                <a:gd name="T111" fmla="*/ 285 h 1100"/>
                <a:gd name="T112" fmla="*/ 65 w 707"/>
                <a:gd name="T113" fmla="*/ 343 h 1100"/>
                <a:gd name="T114" fmla="*/ 11 w 707"/>
                <a:gd name="T115" fmla="*/ 422 h 1100"/>
                <a:gd name="T116" fmla="*/ 15 w 707"/>
                <a:gd name="T117" fmla="*/ 451 h 1100"/>
                <a:gd name="T118" fmla="*/ 122 w 707"/>
                <a:gd name="T119" fmla="*/ 50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7" h="1100">
                  <a:moveTo>
                    <a:pt x="122" y="705"/>
                  </a:moveTo>
                  <a:cubicBezTo>
                    <a:pt x="642" y="515"/>
                    <a:pt x="642" y="515"/>
                    <a:pt x="642" y="515"/>
                  </a:cubicBezTo>
                  <a:cubicBezTo>
                    <a:pt x="684" y="499"/>
                    <a:pt x="707" y="451"/>
                    <a:pt x="691" y="408"/>
                  </a:cubicBezTo>
                  <a:cubicBezTo>
                    <a:pt x="675" y="365"/>
                    <a:pt x="627" y="343"/>
                    <a:pt x="584" y="359"/>
                  </a:cubicBezTo>
                  <a:cubicBezTo>
                    <a:pt x="65" y="548"/>
                    <a:pt x="65" y="548"/>
                    <a:pt x="65" y="548"/>
                  </a:cubicBezTo>
                  <a:cubicBezTo>
                    <a:pt x="22" y="564"/>
                    <a:pt x="0" y="612"/>
                    <a:pt x="15" y="655"/>
                  </a:cubicBezTo>
                  <a:cubicBezTo>
                    <a:pt x="31" y="698"/>
                    <a:pt x="79" y="721"/>
                    <a:pt x="122" y="705"/>
                  </a:cubicBezTo>
                  <a:close/>
                  <a:moveTo>
                    <a:pt x="652" y="714"/>
                  </a:moveTo>
                  <a:cubicBezTo>
                    <a:pt x="685" y="702"/>
                    <a:pt x="706" y="671"/>
                    <a:pt x="706" y="636"/>
                  </a:cubicBezTo>
                  <a:cubicBezTo>
                    <a:pt x="706" y="627"/>
                    <a:pt x="704" y="617"/>
                    <a:pt x="701" y="608"/>
                  </a:cubicBezTo>
                  <a:cubicBezTo>
                    <a:pt x="685" y="565"/>
                    <a:pt x="637" y="543"/>
                    <a:pt x="594" y="558"/>
                  </a:cubicBezTo>
                  <a:cubicBezTo>
                    <a:pt x="75" y="748"/>
                    <a:pt x="75" y="748"/>
                    <a:pt x="75" y="748"/>
                  </a:cubicBezTo>
                  <a:cubicBezTo>
                    <a:pt x="43" y="760"/>
                    <a:pt x="21" y="790"/>
                    <a:pt x="20" y="825"/>
                  </a:cubicBezTo>
                  <a:cubicBezTo>
                    <a:pt x="20" y="826"/>
                    <a:pt x="20" y="826"/>
                    <a:pt x="20" y="826"/>
                  </a:cubicBezTo>
                  <a:cubicBezTo>
                    <a:pt x="20" y="860"/>
                    <a:pt x="41" y="891"/>
                    <a:pt x="73" y="904"/>
                  </a:cubicBezTo>
                  <a:cubicBezTo>
                    <a:pt x="73" y="904"/>
                    <a:pt x="140" y="931"/>
                    <a:pt x="190" y="951"/>
                  </a:cubicBezTo>
                  <a:cubicBezTo>
                    <a:pt x="190" y="982"/>
                    <a:pt x="190" y="1014"/>
                    <a:pt x="190" y="1014"/>
                  </a:cubicBezTo>
                  <a:cubicBezTo>
                    <a:pt x="190" y="1017"/>
                    <a:pt x="190" y="1020"/>
                    <a:pt x="191" y="1023"/>
                  </a:cubicBezTo>
                  <a:cubicBezTo>
                    <a:pt x="132" y="1023"/>
                    <a:pt x="132" y="1023"/>
                    <a:pt x="132" y="1023"/>
                  </a:cubicBezTo>
                  <a:cubicBezTo>
                    <a:pt x="122" y="1023"/>
                    <a:pt x="115" y="1030"/>
                    <a:pt x="115" y="1040"/>
                  </a:cubicBezTo>
                  <a:cubicBezTo>
                    <a:pt x="115" y="1083"/>
                    <a:pt x="115" y="1083"/>
                    <a:pt x="115" y="1083"/>
                  </a:cubicBezTo>
                  <a:cubicBezTo>
                    <a:pt x="115" y="1093"/>
                    <a:pt x="122" y="1100"/>
                    <a:pt x="132" y="1100"/>
                  </a:cubicBezTo>
                  <a:cubicBezTo>
                    <a:pt x="648" y="1100"/>
                    <a:pt x="648" y="1100"/>
                    <a:pt x="648" y="1100"/>
                  </a:cubicBezTo>
                  <a:cubicBezTo>
                    <a:pt x="657" y="1100"/>
                    <a:pt x="664" y="1093"/>
                    <a:pt x="664" y="1083"/>
                  </a:cubicBezTo>
                  <a:cubicBezTo>
                    <a:pt x="664" y="1040"/>
                    <a:pt x="664" y="1040"/>
                    <a:pt x="664" y="1040"/>
                  </a:cubicBezTo>
                  <a:cubicBezTo>
                    <a:pt x="664" y="1030"/>
                    <a:pt x="657" y="1023"/>
                    <a:pt x="648" y="1023"/>
                  </a:cubicBezTo>
                  <a:cubicBezTo>
                    <a:pt x="622" y="1023"/>
                    <a:pt x="622" y="1023"/>
                    <a:pt x="622" y="1023"/>
                  </a:cubicBezTo>
                  <a:cubicBezTo>
                    <a:pt x="622" y="1020"/>
                    <a:pt x="622" y="1017"/>
                    <a:pt x="622" y="1013"/>
                  </a:cubicBezTo>
                  <a:cubicBezTo>
                    <a:pt x="622" y="873"/>
                    <a:pt x="622" y="873"/>
                    <a:pt x="622" y="873"/>
                  </a:cubicBezTo>
                  <a:cubicBezTo>
                    <a:pt x="622" y="827"/>
                    <a:pt x="585" y="790"/>
                    <a:pt x="539" y="790"/>
                  </a:cubicBezTo>
                  <a:cubicBezTo>
                    <a:pt x="493" y="790"/>
                    <a:pt x="456" y="827"/>
                    <a:pt x="456" y="873"/>
                  </a:cubicBezTo>
                  <a:cubicBezTo>
                    <a:pt x="456" y="1013"/>
                    <a:pt x="456" y="1013"/>
                    <a:pt x="456" y="1013"/>
                  </a:cubicBezTo>
                  <a:cubicBezTo>
                    <a:pt x="456" y="1017"/>
                    <a:pt x="456" y="1020"/>
                    <a:pt x="457" y="1023"/>
                  </a:cubicBezTo>
                  <a:cubicBezTo>
                    <a:pt x="355" y="1023"/>
                    <a:pt x="355" y="1023"/>
                    <a:pt x="355" y="1023"/>
                  </a:cubicBezTo>
                  <a:cubicBezTo>
                    <a:pt x="356" y="1020"/>
                    <a:pt x="356" y="1017"/>
                    <a:pt x="356" y="1014"/>
                  </a:cubicBezTo>
                  <a:cubicBezTo>
                    <a:pt x="357" y="895"/>
                    <a:pt x="357" y="895"/>
                    <a:pt x="357" y="895"/>
                  </a:cubicBezTo>
                  <a:cubicBezTo>
                    <a:pt x="357" y="880"/>
                    <a:pt x="353" y="867"/>
                    <a:pt x="346" y="855"/>
                  </a:cubicBezTo>
                  <a:cubicBezTo>
                    <a:pt x="161" y="885"/>
                    <a:pt x="161" y="885"/>
                    <a:pt x="161" y="885"/>
                  </a:cubicBezTo>
                  <a:cubicBezTo>
                    <a:pt x="348" y="826"/>
                    <a:pt x="348" y="826"/>
                    <a:pt x="348" y="826"/>
                  </a:cubicBezTo>
                  <a:cubicBezTo>
                    <a:pt x="495" y="772"/>
                    <a:pt x="652" y="714"/>
                    <a:pt x="652" y="714"/>
                  </a:cubicBezTo>
                  <a:close/>
                  <a:moveTo>
                    <a:pt x="122" y="500"/>
                  </a:moveTo>
                  <a:cubicBezTo>
                    <a:pt x="642" y="310"/>
                    <a:pt x="642" y="310"/>
                    <a:pt x="642" y="310"/>
                  </a:cubicBezTo>
                  <a:cubicBezTo>
                    <a:pt x="675" y="298"/>
                    <a:pt x="696" y="267"/>
                    <a:pt x="696" y="232"/>
                  </a:cubicBezTo>
                  <a:cubicBezTo>
                    <a:pt x="696" y="229"/>
                    <a:pt x="696" y="226"/>
                    <a:pt x="695" y="223"/>
                  </a:cubicBezTo>
                  <a:cubicBezTo>
                    <a:pt x="691" y="185"/>
                    <a:pt x="662" y="155"/>
                    <a:pt x="624" y="149"/>
                  </a:cubicBezTo>
                  <a:cubicBezTo>
                    <a:pt x="624" y="149"/>
                    <a:pt x="551" y="139"/>
                    <a:pt x="499" y="132"/>
                  </a:cubicBezTo>
                  <a:cubicBezTo>
                    <a:pt x="505" y="120"/>
                    <a:pt x="509" y="107"/>
                    <a:pt x="509" y="93"/>
                  </a:cubicBezTo>
                  <a:cubicBezTo>
                    <a:pt x="509" y="84"/>
                    <a:pt x="508" y="75"/>
                    <a:pt x="504" y="66"/>
                  </a:cubicBezTo>
                  <a:cubicBezTo>
                    <a:pt x="489" y="22"/>
                    <a:pt x="441" y="0"/>
                    <a:pt x="398" y="15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32" y="109"/>
                    <a:pt x="110" y="140"/>
                    <a:pt x="110" y="175"/>
                  </a:cubicBezTo>
                  <a:cubicBezTo>
                    <a:pt x="110" y="178"/>
                    <a:pt x="110" y="181"/>
                    <a:pt x="111" y="184"/>
                  </a:cubicBezTo>
                  <a:cubicBezTo>
                    <a:pt x="115" y="222"/>
                    <a:pt x="145" y="253"/>
                    <a:pt x="182" y="257"/>
                  </a:cubicBezTo>
                  <a:cubicBezTo>
                    <a:pt x="182" y="257"/>
                    <a:pt x="215" y="262"/>
                    <a:pt x="243" y="266"/>
                  </a:cubicBezTo>
                  <a:cubicBezTo>
                    <a:pt x="439" y="213"/>
                    <a:pt x="439" y="213"/>
                    <a:pt x="439" y="213"/>
                  </a:cubicBezTo>
                  <a:cubicBezTo>
                    <a:pt x="225" y="285"/>
                    <a:pt x="225" y="285"/>
                    <a:pt x="225" y="285"/>
                  </a:cubicBezTo>
                  <a:cubicBezTo>
                    <a:pt x="142" y="315"/>
                    <a:pt x="65" y="343"/>
                    <a:pt x="65" y="343"/>
                  </a:cubicBezTo>
                  <a:cubicBezTo>
                    <a:pt x="31" y="356"/>
                    <a:pt x="11" y="388"/>
                    <a:pt x="11" y="422"/>
                  </a:cubicBezTo>
                  <a:cubicBezTo>
                    <a:pt x="11" y="431"/>
                    <a:pt x="12" y="441"/>
                    <a:pt x="15" y="451"/>
                  </a:cubicBezTo>
                  <a:cubicBezTo>
                    <a:pt x="31" y="494"/>
                    <a:pt x="79" y="516"/>
                    <a:pt x="122" y="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1" rIns="91403" bIns="45701" numCol="1" anchor="t" anchorCtr="0" compatLnSpc="1">
              <a:prstTxWarp prst="textNoShape">
                <a:avLst/>
              </a:prstTxWarp>
            </a:bodyPr>
            <a:lstStyle/>
            <a:p>
              <a:pPr defTabSz="913862">
                <a:defRPr/>
              </a:pPr>
              <a:endParaRPr lang="en-US" sz="1000" kern="0">
                <a:solidFill>
                  <a:srgbClr val="FFFFFF"/>
                </a:solidFill>
              </a:endParaRPr>
            </a:p>
          </p:txBody>
        </p:sp>
        <p:sp>
          <p:nvSpPr>
            <p:cNvPr id="71" name="Freeform 214"/>
            <p:cNvSpPr>
              <a:spLocks/>
            </p:cNvSpPr>
            <p:nvPr/>
          </p:nvSpPr>
          <p:spPr bwMode="black">
            <a:xfrm>
              <a:off x="3657600" y="4476750"/>
              <a:ext cx="2057400" cy="460375"/>
            </a:xfrm>
            <a:custGeom>
              <a:avLst/>
              <a:gdLst>
                <a:gd name="T0" fmla="*/ 549 w 549"/>
                <a:gd name="T1" fmla="*/ 10 h 123"/>
                <a:gd name="T2" fmla="*/ 535 w 549"/>
                <a:gd name="T3" fmla="*/ 0 h 123"/>
                <a:gd name="T4" fmla="*/ 17 w 549"/>
                <a:gd name="T5" fmla="*/ 0 h 123"/>
                <a:gd name="T6" fmla="*/ 0 w 549"/>
                <a:gd name="T7" fmla="*/ 17 h 123"/>
                <a:gd name="T8" fmla="*/ 0 w 549"/>
                <a:gd name="T9" fmla="*/ 106 h 123"/>
                <a:gd name="T10" fmla="*/ 17 w 549"/>
                <a:gd name="T11" fmla="*/ 123 h 123"/>
                <a:gd name="T12" fmla="*/ 535 w 549"/>
                <a:gd name="T13" fmla="*/ 123 h 123"/>
                <a:gd name="T14" fmla="*/ 549 w 549"/>
                <a:gd name="T15" fmla="*/ 113 h 123"/>
                <a:gd name="T16" fmla="*/ 549 w 549"/>
                <a:gd name="T17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9" h="123">
                  <a:moveTo>
                    <a:pt x="549" y="10"/>
                  </a:moveTo>
                  <a:cubicBezTo>
                    <a:pt x="547" y="4"/>
                    <a:pt x="541" y="0"/>
                    <a:pt x="53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8" y="123"/>
                    <a:pt x="17" y="123"/>
                  </a:cubicBezTo>
                  <a:cubicBezTo>
                    <a:pt x="535" y="123"/>
                    <a:pt x="535" y="123"/>
                    <a:pt x="535" y="123"/>
                  </a:cubicBezTo>
                  <a:cubicBezTo>
                    <a:pt x="541" y="123"/>
                    <a:pt x="547" y="118"/>
                    <a:pt x="549" y="113"/>
                  </a:cubicBezTo>
                  <a:cubicBezTo>
                    <a:pt x="549" y="10"/>
                    <a:pt x="549" y="10"/>
                    <a:pt x="54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1" rIns="91403" bIns="45701" numCol="1" anchor="t" anchorCtr="0" compatLnSpc="1">
              <a:prstTxWarp prst="textNoShape">
                <a:avLst/>
              </a:prstTxWarp>
            </a:bodyPr>
            <a:lstStyle/>
            <a:p>
              <a:pPr defTabSz="913862">
                <a:defRPr/>
              </a:pPr>
              <a:endParaRPr lang="en-US" sz="1000" kern="0">
                <a:solidFill>
                  <a:srgbClr val="FFFFFF"/>
                </a:solidFill>
              </a:endParaRPr>
            </a:p>
          </p:txBody>
        </p:sp>
      </p:grpSp>
      <p:sp>
        <p:nvSpPr>
          <p:cNvPr id="72" name="Rectangle 71"/>
          <p:cNvSpPr/>
          <p:nvPr userDrawn="1"/>
        </p:nvSpPr>
        <p:spPr>
          <a:xfrm>
            <a:off x="10890044" y="2792328"/>
            <a:ext cx="1301964" cy="386394"/>
          </a:xfrm>
          <a:prstGeom prst="rect">
            <a:avLst/>
          </a:prstGeom>
          <a:solidFill>
            <a:srgbClr val="BFBFBF"/>
          </a:solidFill>
          <a:ln w="10795" cap="flat" cmpd="sng" algn="ctr">
            <a:noFill/>
            <a:prstDash val="solid"/>
          </a:ln>
          <a:effectLst/>
        </p:spPr>
        <p:txBody>
          <a:bodyPr lIns="91427" tIns="0" rIns="0" bIns="0" rtlCol="0" anchor="ctr"/>
          <a:lstStyle/>
          <a:p>
            <a:pPr defTabSz="671833">
              <a:defRPr/>
            </a:pPr>
            <a:r>
              <a:rPr lang="en-US" sz="1050" kern="0">
                <a:gradFill>
                  <a:gsLst>
                    <a:gs pos="0">
                      <a:schemeClr val="bg1"/>
                    </a:gs>
                    <a:gs pos="74000">
                      <a:schemeClr val="bg1"/>
                    </a:gs>
                  </a:gsLst>
                  <a:lin ang="5400000" scaled="1"/>
                </a:gradFill>
                <a:ea typeface="Verdana" pitchFamily="34" charset="0"/>
                <a:cs typeface="Segoe UI" panose="020B0502040204020203" pitchFamily="34" charset="0"/>
              </a:rPr>
              <a:t> </a:t>
            </a:r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11867639" y="2872033"/>
            <a:ext cx="295583" cy="218287"/>
            <a:chOff x="4997691" y="3837528"/>
            <a:chExt cx="3825816" cy="2825331"/>
          </a:xfrm>
        </p:grpSpPr>
        <p:sp>
          <p:nvSpPr>
            <p:cNvPr id="74" name="Freeform 26"/>
            <p:cNvSpPr>
              <a:spLocks/>
            </p:cNvSpPr>
            <p:nvPr/>
          </p:nvSpPr>
          <p:spPr bwMode="black">
            <a:xfrm>
              <a:off x="5977472" y="3837528"/>
              <a:ext cx="2846035" cy="2741195"/>
            </a:xfrm>
            <a:custGeom>
              <a:avLst/>
              <a:gdLst>
                <a:gd name="T0" fmla="*/ 36 w 312"/>
                <a:gd name="T1" fmla="*/ 0 h 301"/>
                <a:gd name="T2" fmla="*/ 0 w 312"/>
                <a:gd name="T3" fmla="*/ 94 h 301"/>
                <a:gd name="T4" fmla="*/ 32 w 312"/>
                <a:gd name="T5" fmla="*/ 94 h 301"/>
                <a:gd name="T6" fmla="*/ 54 w 312"/>
                <a:gd name="T7" fmla="*/ 39 h 301"/>
                <a:gd name="T8" fmla="*/ 272 w 312"/>
                <a:gd name="T9" fmla="*/ 124 h 301"/>
                <a:gd name="T10" fmla="*/ 219 w 312"/>
                <a:gd name="T11" fmla="*/ 262 h 301"/>
                <a:gd name="T12" fmla="*/ 219 w 312"/>
                <a:gd name="T13" fmla="*/ 295 h 301"/>
                <a:gd name="T14" fmla="*/ 237 w 312"/>
                <a:gd name="T15" fmla="*/ 301 h 301"/>
                <a:gd name="T16" fmla="*/ 312 w 312"/>
                <a:gd name="T17" fmla="*/ 106 h 301"/>
                <a:gd name="T18" fmla="*/ 36 w 312"/>
                <a:gd name="T1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301">
                  <a:moveTo>
                    <a:pt x="36" y="0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41" y="73"/>
                    <a:pt x="54" y="39"/>
                    <a:pt x="54" y="39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19" y="295"/>
                    <a:pt x="219" y="295"/>
                    <a:pt x="219" y="295"/>
                  </a:cubicBezTo>
                  <a:cubicBezTo>
                    <a:pt x="237" y="301"/>
                    <a:pt x="237" y="301"/>
                    <a:pt x="237" y="301"/>
                  </a:cubicBezTo>
                  <a:cubicBezTo>
                    <a:pt x="312" y="106"/>
                    <a:pt x="312" y="106"/>
                    <a:pt x="312" y="106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defTabSz="740305">
                <a:defRPr/>
              </a:pPr>
              <a:endParaRPr lang="en-US" sz="1050" kern="0" spc="-122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5487857" y="5176975"/>
              <a:ext cx="452832" cy="4528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6112473" y="5176975"/>
              <a:ext cx="452832" cy="4528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6737089" y="5176974"/>
              <a:ext cx="452832" cy="45283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488235" y="5815382"/>
              <a:ext cx="452832" cy="4528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6119312" y="5815382"/>
              <a:ext cx="452832" cy="45283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6750388" y="5815382"/>
              <a:ext cx="452832" cy="4528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4997691" y="4826291"/>
              <a:ext cx="2821056" cy="1836568"/>
            </a:xfrm>
            <a:custGeom>
              <a:avLst/>
              <a:gdLst>
                <a:gd name="connsiteX0" fmla="*/ 170694 w 2821056"/>
                <a:gd name="connsiteY0" fmla="*/ 136872 h 1836568"/>
                <a:gd name="connsiteX1" fmla="*/ 170694 w 2821056"/>
                <a:gd name="connsiteY1" fmla="*/ 1699696 h 1836568"/>
                <a:gd name="connsiteX2" fmla="*/ 2650362 w 2821056"/>
                <a:gd name="connsiteY2" fmla="*/ 1699696 h 1836568"/>
                <a:gd name="connsiteX3" fmla="*/ 2650362 w 2821056"/>
                <a:gd name="connsiteY3" fmla="*/ 136872 h 1836568"/>
                <a:gd name="connsiteX4" fmla="*/ 0 w 2821056"/>
                <a:gd name="connsiteY4" fmla="*/ 0 h 1836568"/>
                <a:gd name="connsiteX5" fmla="*/ 2821056 w 2821056"/>
                <a:gd name="connsiteY5" fmla="*/ 0 h 1836568"/>
                <a:gd name="connsiteX6" fmla="*/ 2821056 w 2821056"/>
                <a:gd name="connsiteY6" fmla="*/ 1836568 h 1836568"/>
                <a:gd name="connsiteX7" fmla="*/ 0 w 2821056"/>
                <a:gd name="connsiteY7" fmla="*/ 1836568 h 183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1056" h="1836568">
                  <a:moveTo>
                    <a:pt x="170694" y="136872"/>
                  </a:moveTo>
                  <a:lnTo>
                    <a:pt x="170694" y="1699696"/>
                  </a:lnTo>
                  <a:lnTo>
                    <a:pt x="2650362" y="1699696"/>
                  </a:lnTo>
                  <a:lnTo>
                    <a:pt x="2650362" y="136872"/>
                  </a:lnTo>
                  <a:close/>
                  <a:moveTo>
                    <a:pt x="0" y="0"/>
                  </a:moveTo>
                  <a:lnTo>
                    <a:pt x="2821056" y="0"/>
                  </a:lnTo>
                  <a:lnTo>
                    <a:pt x="2821056" y="1836568"/>
                  </a:lnTo>
                  <a:lnTo>
                    <a:pt x="0" y="183656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99" tIns="45699" rIns="91399" bIns="4569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56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2" name="Rectangle 81"/>
          <p:cNvSpPr/>
          <p:nvPr userDrawn="1"/>
        </p:nvSpPr>
        <p:spPr>
          <a:xfrm>
            <a:off x="10890043" y="1745351"/>
            <a:ext cx="1301964" cy="386395"/>
          </a:xfrm>
          <a:prstGeom prst="rect">
            <a:avLst/>
          </a:prstGeom>
          <a:solidFill>
            <a:srgbClr val="BFBFBF"/>
          </a:solidFill>
          <a:ln w="10795" cap="flat" cmpd="sng" algn="ctr">
            <a:noFill/>
            <a:prstDash val="solid"/>
          </a:ln>
          <a:effectLst/>
        </p:spPr>
        <p:txBody>
          <a:bodyPr lIns="89582" tIns="0" rIns="0" bIns="0" rtlCol="0" anchor="ctr"/>
          <a:lstStyle/>
          <a:p>
            <a:pPr lvl="0" defTabSz="671833">
              <a:lnSpc>
                <a:spcPct val="90000"/>
              </a:lnSpc>
            </a:pPr>
            <a:endParaRPr lang="en-US" sz="1050" kern="0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</a:gsLst>
                <a:lin ang="5400000" scaled="1"/>
              </a:gradFill>
              <a:ea typeface="Verdana" pitchFamily="34" charset="0"/>
              <a:cs typeface="Segoe UI" panose="020B0502040204020203" pitchFamily="34" charset="0"/>
            </a:endParaRPr>
          </a:p>
        </p:txBody>
      </p:sp>
      <p:pic>
        <p:nvPicPr>
          <p:cNvPr id="83" name="Picture 48" descr="C:\Users\sakuu\Documents\Ballmer MGX 2011\Tile Icons\Calendar Engineeri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1877312" y="1782891"/>
            <a:ext cx="292341" cy="3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 userDrawn="1"/>
        </p:nvSpPr>
        <p:spPr>
          <a:xfrm>
            <a:off x="10890046" y="3315817"/>
            <a:ext cx="1301962" cy="386394"/>
          </a:xfrm>
          <a:prstGeom prst="rect">
            <a:avLst/>
          </a:prstGeom>
          <a:solidFill>
            <a:srgbClr val="BFBFBF"/>
          </a:solidFill>
          <a:ln w="10795" cap="flat" cmpd="sng" algn="ctr">
            <a:noFill/>
            <a:prstDash val="solid"/>
          </a:ln>
          <a:effectLst/>
        </p:spPr>
        <p:txBody>
          <a:bodyPr lIns="89582" tIns="0" rIns="0" bIns="0" rtlCol="0" anchor="ctr"/>
          <a:lstStyle/>
          <a:p>
            <a:pPr defTabSz="671833">
              <a:defRPr/>
            </a:pPr>
            <a:endParaRPr lang="en-US" sz="1050" kern="0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</a:gsLst>
                <a:lin ang="5400000" scaled="1"/>
              </a:gradFill>
              <a:ea typeface="Verdana" pitchFamily="34" charset="0"/>
              <a:cs typeface="Segoe UI" panose="020B0502040204020203" pitchFamily="34" charset="0"/>
            </a:endParaRPr>
          </a:p>
        </p:txBody>
      </p:sp>
      <p:sp>
        <p:nvSpPr>
          <p:cNvPr id="85" name="Freeform 15"/>
          <p:cNvSpPr>
            <a:spLocks noEditPoints="1"/>
          </p:cNvSpPr>
          <p:nvPr userDrawn="1"/>
        </p:nvSpPr>
        <p:spPr bwMode="black">
          <a:xfrm>
            <a:off x="11877570" y="3375232"/>
            <a:ext cx="256155" cy="271793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07482" tIns="53740" rIns="107482" bIns="53740" numCol="1" anchor="t" anchorCtr="0" compatLnSpc="1">
            <a:prstTxWarp prst="textNoShape">
              <a:avLst/>
            </a:prstTxWarp>
          </a:bodyPr>
          <a:lstStyle/>
          <a:p>
            <a:pPr defTabSz="597052">
              <a:defRPr/>
            </a:pPr>
            <a:endParaRPr lang="en-US" sz="2799" kern="0">
              <a:solidFill>
                <a:srgbClr val="FFFFFF"/>
              </a:solidFill>
            </a:endParaRPr>
          </a:p>
        </p:txBody>
      </p:sp>
      <p:sp>
        <p:nvSpPr>
          <p:cNvPr id="86" name="Content Placeholder 39"/>
          <p:cNvSpPr>
            <a:spLocks noGrp="1"/>
          </p:cNvSpPr>
          <p:nvPr>
            <p:ph sz="quarter" idx="34" hasCustomPrompt="1"/>
          </p:nvPr>
        </p:nvSpPr>
        <p:spPr>
          <a:xfrm>
            <a:off x="358111" y="2532915"/>
            <a:ext cx="3505701" cy="3653892"/>
          </a:xfrm>
          <a:prstGeom prst="rect">
            <a:avLst/>
          </a:prstGeom>
          <a:solidFill>
            <a:srgbClr val="92D050"/>
          </a:solidFill>
        </p:spPr>
        <p:txBody>
          <a:bodyPr lIns="91440" rIns="91440">
            <a:noAutofit/>
          </a:bodyPr>
          <a:lstStyle>
            <a:lvl1pPr marL="114934" indent="-114934">
              <a:spcBef>
                <a:spcPts val="0"/>
              </a:spcBef>
              <a:spcAft>
                <a:spcPts val="408"/>
              </a:spcAft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020"/>
            </a:lvl2pPr>
            <a:lvl3pPr>
              <a:defRPr sz="1020"/>
            </a:lvl3pPr>
            <a:lvl4pPr>
              <a:defRPr sz="1020"/>
            </a:lvl4pPr>
            <a:lvl5pPr>
              <a:defRPr sz="1020"/>
            </a:lvl5pPr>
          </a:lstStyle>
          <a:p>
            <a:pPr lvl="0"/>
            <a:r>
              <a:rPr lang="en-US"/>
              <a:t>&lt;STAGEOVERVIEW&gt;</a:t>
            </a:r>
          </a:p>
        </p:txBody>
      </p:sp>
      <p:sp>
        <p:nvSpPr>
          <p:cNvPr id="87" name="Content Placeholder 39"/>
          <p:cNvSpPr>
            <a:spLocks noGrp="1"/>
          </p:cNvSpPr>
          <p:nvPr>
            <p:ph sz="quarter" idx="35" hasCustomPrompt="1"/>
          </p:nvPr>
        </p:nvSpPr>
        <p:spPr>
          <a:xfrm>
            <a:off x="3991723" y="2863869"/>
            <a:ext cx="6554611" cy="1353665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114934" indent="-114934">
              <a:spcBef>
                <a:spcPts val="0"/>
              </a:spcBef>
              <a:spcAft>
                <a:spcPts val="408"/>
              </a:spcAft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020"/>
            </a:lvl2pPr>
            <a:lvl3pPr>
              <a:defRPr sz="1020"/>
            </a:lvl3pPr>
            <a:lvl4pPr>
              <a:defRPr sz="1020"/>
            </a:lvl4pPr>
            <a:lvl5pPr>
              <a:defRPr sz="1020"/>
            </a:lvl5pPr>
          </a:lstStyle>
          <a:p>
            <a:pPr lvl="0"/>
            <a:r>
              <a:rPr lang="en-US"/>
              <a:t>&lt;MICROSOFTACTIVITIES&gt;</a:t>
            </a:r>
          </a:p>
        </p:txBody>
      </p:sp>
      <p:sp>
        <p:nvSpPr>
          <p:cNvPr id="88" name="Content Placeholder 39"/>
          <p:cNvSpPr>
            <a:spLocks noGrp="1"/>
          </p:cNvSpPr>
          <p:nvPr>
            <p:ph sz="quarter" idx="36" hasCustomPrompt="1"/>
          </p:nvPr>
        </p:nvSpPr>
        <p:spPr>
          <a:xfrm>
            <a:off x="3991677" y="4686193"/>
            <a:ext cx="6557295" cy="1500614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 marL="114934" indent="-114934">
              <a:spcBef>
                <a:spcPts val="0"/>
              </a:spcBef>
              <a:spcAft>
                <a:spcPts val="408"/>
              </a:spcAft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020"/>
            </a:lvl2pPr>
            <a:lvl3pPr>
              <a:defRPr sz="1020"/>
            </a:lvl3pPr>
            <a:lvl4pPr>
              <a:defRPr sz="1020"/>
            </a:lvl4pPr>
            <a:lvl5pPr>
              <a:defRPr sz="1020"/>
            </a:lvl5pPr>
          </a:lstStyle>
          <a:p>
            <a:pPr lvl="0"/>
            <a:r>
              <a:rPr lang="en-US"/>
              <a:t>&lt;CUSTOMERACTIVITIES&gt;</a:t>
            </a:r>
          </a:p>
        </p:txBody>
      </p:sp>
      <p:sp>
        <p:nvSpPr>
          <p:cNvPr id="8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68193" y="339923"/>
            <a:ext cx="11668811" cy="76944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lang="en-US" sz="4400" b="0" kern="1200" cap="non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&lt;OFFERINGNAME&gt;</a:t>
            </a:r>
            <a:endParaRPr lang="en-US"/>
          </a:p>
        </p:txBody>
      </p:sp>
      <p:sp>
        <p:nvSpPr>
          <p:cNvPr id="9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68193" y="1737187"/>
            <a:ext cx="3498957" cy="6890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en-US" sz="20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&lt;STAGE&gt;</a:t>
            </a:r>
            <a:endParaRPr lang="en-US"/>
          </a:p>
        </p:txBody>
      </p:sp>
      <p:sp>
        <p:nvSpPr>
          <p:cNvPr id="91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3999838" y="1737186"/>
            <a:ext cx="5568842" cy="69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kumimoji="0" lang="en-US" sz="20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&lt;DURATION&gt;</a:t>
            </a:r>
            <a:endParaRPr lang="en-US"/>
          </a:p>
        </p:txBody>
      </p:sp>
      <p:sp>
        <p:nvSpPr>
          <p:cNvPr id="92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10890038" y="1745047"/>
            <a:ext cx="956538" cy="378020"/>
          </a:xfrm>
          <a:prstGeom prst="rect">
            <a:avLst/>
          </a:prstGeom>
        </p:spPr>
        <p:txBody>
          <a:bodyPr lIns="46800" rIns="46800" anchor="ctr">
            <a:noAutofit/>
          </a:bodyPr>
          <a:lstStyle>
            <a:lvl1pPr marL="0" indent="0" algn="l">
              <a:buNone/>
              <a:defRPr kumimoji="0" lang="en-US" sz="11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&lt;STAGE1&gt;</a:t>
            </a:r>
            <a:endParaRPr lang="en-US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10890038" y="2271890"/>
            <a:ext cx="956538" cy="378919"/>
          </a:xfrm>
          <a:prstGeom prst="rect">
            <a:avLst/>
          </a:prstGeom>
        </p:spPr>
        <p:txBody>
          <a:bodyPr lIns="46800" rIns="46800" anchor="ctr">
            <a:noAutofit/>
          </a:bodyPr>
          <a:lstStyle>
            <a:lvl1pPr marL="0" indent="0" algn="l">
              <a:buNone/>
              <a:defRPr kumimoji="0" lang="en-US" sz="11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&lt;STAGE2&gt;</a:t>
            </a:r>
            <a:endParaRPr lang="en-US"/>
          </a:p>
        </p:txBody>
      </p:sp>
      <p:sp>
        <p:nvSpPr>
          <p:cNvPr id="94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0890038" y="2795010"/>
            <a:ext cx="956538" cy="378919"/>
          </a:xfrm>
          <a:prstGeom prst="rect">
            <a:avLst/>
          </a:prstGeom>
        </p:spPr>
        <p:txBody>
          <a:bodyPr lIns="46800" rIns="46800" anchor="ctr">
            <a:noAutofit/>
          </a:bodyPr>
          <a:lstStyle>
            <a:lvl1pPr marL="0" indent="0" algn="l">
              <a:buNone/>
              <a:defRPr kumimoji="0" lang="en-US" sz="11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&lt;STAGE3&gt;</a:t>
            </a:r>
            <a:endParaRPr lang="en-US"/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10890038" y="3318870"/>
            <a:ext cx="956538" cy="378919"/>
          </a:xfrm>
          <a:prstGeom prst="rect">
            <a:avLst/>
          </a:prstGeom>
        </p:spPr>
        <p:txBody>
          <a:bodyPr lIns="46800" rIns="46800" anchor="ctr">
            <a:noAutofit/>
          </a:bodyPr>
          <a:lstStyle>
            <a:lvl1pPr marL="0" indent="0" algn="l">
              <a:buNone/>
              <a:defRPr kumimoji="0" lang="en-US" sz="11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&lt;STAGE4&gt;</a:t>
            </a:r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10890047" y="3839394"/>
            <a:ext cx="1301960" cy="386394"/>
          </a:xfrm>
          <a:prstGeom prst="rect">
            <a:avLst/>
          </a:prstGeom>
          <a:solidFill>
            <a:srgbClr val="BFBFBF"/>
          </a:solidFill>
          <a:ln w="10795" cap="flat" cmpd="sng" algn="ctr">
            <a:noFill/>
            <a:prstDash val="solid"/>
          </a:ln>
          <a:effectLst/>
        </p:spPr>
        <p:txBody>
          <a:bodyPr lIns="89582" tIns="0" rIns="0" bIns="0" rtlCol="0" anchor="ctr"/>
          <a:lstStyle/>
          <a:p>
            <a:pPr defTabSz="671833">
              <a:defRPr/>
            </a:pPr>
            <a:endParaRPr lang="en-US" sz="1050" kern="0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</a:gsLst>
                <a:lin ang="5400000" scaled="1"/>
              </a:gradFill>
              <a:ea typeface="Verdana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10890048" y="3842611"/>
            <a:ext cx="956538" cy="378919"/>
          </a:xfrm>
          <a:prstGeom prst="rect">
            <a:avLst/>
          </a:prstGeom>
        </p:spPr>
        <p:txBody>
          <a:bodyPr lIns="46800" rIns="46800" anchor="ctr">
            <a:noAutofit/>
          </a:bodyPr>
          <a:lstStyle>
            <a:lvl1pPr marL="0" indent="0" algn="l">
              <a:buNone/>
              <a:defRPr kumimoji="0" lang="en-US" sz="1100" b="0" i="0" u="none" strike="noStrike" kern="1200" cap="none" spc="-3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/>
              <a:t>&lt;STAGE5&gt;</a:t>
            </a:r>
            <a:endParaRPr lang="en-US"/>
          </a:p>
        </p:txBody>
      </p:sp>
      <p:sp>
        <p:nvSpPr>
          <p:cNvPr id="99" name="Freeform 9"/>
          <p:cNvSpPr>
            <a:spLocks noEditPoints="1"/>
          </p:cNvSpPr>
          <p:nvPr userDrawn="1"/>
        </p:nvSpPr>
        <p:spPr bwMode="black">
          <a:xfrm>
            <a:off x="11918657" y="3906443"/>
            <a:ext cx="231429" cy="23384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2172"/>
          </a:p>
        </p:txBody>
      </p:sp>
    </p:spTree>
    <p:extLst>
      <p:ext uri="{BB962C8B-B14F-4D97-AF65-F5344CB8AC3E}">
        <p14:creationId xmlns:p14="http://schemas.microsoft.com/office/powerpoint/2010/main" val="40230035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1852" r="2943"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269239" y="2077946"/>
            <a:ext cx="6274974" cy="3592434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59" tIns="143407" rIns="179259" bIns="143407"/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470069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4209360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9"/>
            <a:ext cx="1792850" cy="38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84187"/>
            <a:ext cx="8964185" cy="1793090"/>
          </a:xfrm>
          <a:noFill/>
        </p:spPr>
        <p:txBody>
          <a:bodyPr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2" y="3878574"/>
            <a:ext cx="7171337" cy="1792326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746328"/>
      </p:ext>
    </p:extLst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673256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987"/>
          </a:xfrm>
        </p:spPr>
        <p:txBody>
          <a:bodyPr/>
          <a:lstStyle>
            <a:lvl1pPr>
              <a:defRPr sz="3528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82202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5930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/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96577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77721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139688"/>
          </a:xfrm>
          <a:noFill/>
        </p:spPr>
        <p:txBody>
          <a:bodyPr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/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1120"/>
      </p:ext>
    </p:extLst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139688"/>
          </a:xfrm>
          <a:noFill/>
        </p:spPr>
        <p:txBody>
          <a:bodyPr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1243"/>
      </p:ext>
    </p:extLst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2086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93862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8657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14833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217195"/>
            <a:ext cx="5378548" cy="2872902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795483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92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94213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608793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28066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8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15" tIns="45715" rIns="45715" bIns="45715" anchor="ctr"/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4554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59" tIns="143407" rIns="179259" bIns="143407"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661594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95196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19434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" y="4928557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7" y="147878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1" y="2194769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399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1"/>
            <a:ext cx="12192000" cy="4857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4254833826"/>
      </p:ext>
    </p:extLst>
  </p:cSld>
  <p:clrMapOvr>
    <a:masterClrMapping/>
  </p:clrMapOvr>
  <p:transition>
    <p:fade/>
  </p:transition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7" y="147878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2753"/>
      </p:ext>
    </p:extLst>
  </p:cSld>
  <p:clrMapOvr>
    <a:masterClrMapping/>
  </p:clrMapOvr>
  <p:transition>
    <p:fade/>
  </p:transition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2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998"/>
            </a:lvl1pPr>
          </a:lstStyle>
          <a:p>
            <a:pPr algn="ctr"/>
            <a:r>
              <a:rPr lang="en-US" sz="7996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7" y="147878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5441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44973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E6E3-707F-4FEC-AE94-AA7213F6D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A0B3F-7663-4308-844A-C4D23FC97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56BE-19D3-498B-B1B1-D64DBBF8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67FFC-3080-4721-9826-AF989036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DE02C-5F23-416C-9396-D191EA25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600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8D17-F33B-48D8-BFEE-0D00E48E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81A-0E53-4B01-82E1-743B5A2B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C9B58-9C3B-4A2E-9D14-F26158E6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39C2-D616-4A42-BCEC-D23CAC17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1640-E2E1-4D84-B5C5-574647C2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897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F937-7143-47C1-B850-F172AD7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9A104-B514-4F30-802A-FF8C9294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2A084-B5C4-4AB0-B69A-102AB5E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D5A8-B4F7-43AE-98D3-C2F1B9A3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315E-C9E6-4553-86A7-9E111F4C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42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6860-B71B-486E-9DB3-BFDF592C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098D-A70C-402F-9267-D02F9F015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61D78-5081-4136-9EB4-CA079EB20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702B3-D42A-4B07-94D6-AADB3CBF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EBDDB-4755-4F00-B845-463E797F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791A-CF14-4024-9B50-EAC687E3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17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83BC-C5AB-4506-B527-79ED4057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D85A-36AB-4450-AEF7-1496919B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FAA4C-0995-45FC-85C2-3565A919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F4D6C-2155-40C9-9668-1E4FE2239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AC194-2BEA-4568-86FB-EFBCCE44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5660C-9212-411C-82F0-94C73E25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378D-2CBA-4BB1-974F-3EE990B8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36D75-A32C-4A9D-B487-FAEF2675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080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850A-F2AC-49F4-91C0-05F0CD7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AEA2B-8FAD-46CB-B7C9-23E14E6E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F35A7-504D-4523-95CA-EC0FBB64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4C124-BA33-470C-A722-273B2D01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720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80D03-5FA5-4BCB-B300-7B570303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75F6A-E93C-4C98-B275-6091EBD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E3EB-0633-45D4-B6E3-9BDCA8D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5745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C23B-B6E6-4394-9D84-D5ECA578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0C6-DEE4-491C-A94E-CA1AA3EE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9C141-FA13-4AC2-82D9-F2A5675D5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811F2-DDD8-47A2-A2ED-D2D7CE3D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ED52-5869-48A6-B3E0-25652976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DE79-A319-4FB4-82F3-FE934125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131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B351-131C-4509-A1AF-C065B3D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9EEC1-516E-46E2-9F0B-E0900B559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29E7B-942C-40D3-9911-BED901B06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5B2CA-0AAE-40BE-BF60-7AF967C6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5D735-E74E-42C2-9A49-B7690C61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C13E5-5207-4594-A799-CDCF5E22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36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E51F-5DB1-4FD2-B8C8-EFEBBC4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F7D12-FC5D-4246-B6AA-29A554611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BABB-84AC-4B26-BA10-20972ECB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07A4-6371-44B7-826D-3C0B4743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DF242-D83C-496F-ACB6-8CCD82A0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151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7C918-442E-47B1-97DE-36232168D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F7A05-E7A8-45F5-B906-E03C551E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CF0D-098A-4CE9-A148-F062E27B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97BD2-2D66-4ADC-A531-0252B1AA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7188-7B04-4899-BF89-0DA92E2C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89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 cloud with technology icons encircling it" title="Tech Summit Series Logo">
            <a:extLst>
              <a:ext uri="{FF2B5EF4-FFF2-40B4-BE49-F238E27FC236}">
                <a16:creationId xmlns:a16="http://schemas.microsoft.com/office/drawing/2014/main" id="{C0DCA54D-A1CE-EB44-82A6-AF70B9ABB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FE1B32-EA27-754B-A32F-5BEDD390B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1DF4413-4376-2446-9B88-42D2D0032F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4072998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2 women talking on steps" title="Microsoft brand photo">
            <a:extLst>
              <a:ext uri="{FF2B5EF4-FFF2-40B4-BE49-F238E27FC236}">
                <a16:creationId xmlns:a16="http://schemas.microsoft.com/office/drawing/2014/main" id="{C4EAB8BA-7A4F-408E-9090-4E99B9431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ECTION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8531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white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94472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72580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021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218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4308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759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2 women talking on steps" title="Microsoft brand photo">
            <a:extLst>
              <a:ext uri="{FF2B5EF4-FFF2-40B4-BE49-F238E27FC236}">
                <a16:creationId xmlns:a16="http://schemas.microsoft.com/office/drawing/2014/main" id="{A7558F5C-BADC-4F87-AB55-360403458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2 women talking on steps" title="Microsoft brand photo">
            <a:extLst>
              <a:ext uri="{FF2B5EF4-FFF2-40B4-BE49-F238E27FC236}">
                <a16:creationId xmlns:a16="http://schemas.microsoft.com/office/drawing/2014/main" id="{AD0057DD-1F1B-40D7-B959-EDF00E8B4F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498" r="5065" b="4053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238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14534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50776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3"/>
                    </a14:imgEffect>
                    <a14:imgEffect>
                      <a14:saturation sat="88000"/>
                    </a14:imgEffect>
                    <a14:imgEffect>
                      <a14:brightnessContrast bright="-4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914" r="168" b="12761"/>
          <a:stretch/>
        </p:blipFill>
        <p:spPr>
          <a:xfrm flipH="1">
            <a:off x="-1" y="0"/>
            <a:ext cx="12472924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 flipH="1">
            <a:off x="7586575" y="1962792"/>
            <a:ext cx="3399367" cy="6412319"/>
          </a:xfrm>
          <a:prstGeom prst="rect">
            <a:avLst/>
          </a:prstGeom>
          <a:gradFill flip="none" rotWithShape="1">
            <a:gsLst>
              <a:gs pos="51000">
                <a:schemeClr val="bg2">
                  <a:alpha val="0"/>
                </a:schemeClr>
              </a:gs>
              <a:gs pos="100000">
                <a:schemeClr val="bg2">
                  <a:alpha val="57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30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 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solidFill>
                  <a:schemeClr val="accent4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7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solidFill>
                  <a:schemeClr val="accent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accent4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solidFill>
                  <a:schemeClr val="accent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88" y="22709"/>
            <a:ext cx="2134708" cy="9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7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96"/>
                    </a14:imgEffect>
                    <a14:imgEffect>
                      <a14:saturation sat="162000"/>
                    </a14:imgEffect>
                    <a14:imgEffect>
                      <a14:brightnessContrast bright="-18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434" t="7879" r="7943" b="22583"/>
          <a:stretch/>
        </p:blipFill>
        <p:spPr>
          <a:xfrm>
            <a:off x="-34806" y="-32601"/>
            <a:ext cx="12338693" cy="692411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306738" y="2124438"/>
            <a:ext cx="7982701" cy="4767060"/>
          </a:xfrm>
          <a:prstGeom prst="rect">
            <a:avLst/>
          </a:prstGeom>
          <a:gradFill>
            <a:gsLst>
              <a:gs pos="66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3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-39857" y="-21327"/>
            <a:ext cx="12309540" cy="6924118"/>
          </a:xfrm>
          <a:prstGeom prst="rect">
            <a:avLst/>
          </a:prstGeom>
          <a:gradFill>
            <a:gsLst>
              <a:gs pos="38000">
                <a:schemeClr val="tx1">
                  <a:alpha val="0"/>
                </a:schemeClr>
              </a:gs>
              <a:gs pos="66000">
                <a:schemeClr val="tx1">
                  <a:alpha val="67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solidFill>
                  <a:schemeClr val="accent4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solidFill>
                  <a:schemeClr val="accent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accent4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solidFill>
                  <a:schemeClr val="accent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88" y="22709"/>
            <a:ext cx="2134708" cy="9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0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253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91832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LINE ONLY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53793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85" y="214244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551" y="164538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3097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85" y="214244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551" y="164538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6010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4" y="2137830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40770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339" y="34417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8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ULLETED LI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789" y="1696423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3096" y="34117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463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LLETED LIST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789" y="1696423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3096" y="34117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145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89C358E-750D-4ACF-A6FD-43A1F1715D5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12390" y="1303273"/>
            <a:ext cx="8825087" cy="469111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53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LUMN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B5604CC3-B65A-4AC3-9D8C-3603AD2345CA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12390" y="1303273"/>
            <a:ext cx="8825087" cy="469111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686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1965" y="34028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0" name="Table Placeholder 2">
            <a:extLst>
              <a:ext uri="{FF2B5EF4-FFF2-40B4-BE49-F238E27FC236}">
                <a16:creationId xmlns:a16="http://schemas.microsoft.com/office/drawing/2014/main" id="{BDD6FD4B-8050-4298-999E-16738CDC6B30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412390" y="1303273"/>
            <a:ext cx="8825087" cy="469111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89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7789" y="1695878"/>
            <a:ext cx="10773081" cy="2984830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Level 1</a:t>
            </a:r>
          </a:p>
          <a:p>
            <a:pPr lvl="0"/>
            <a:r>
              <a:rPr lang="en-US"/>
              <a:t>Level 2</a:t>
            </a:r>
          </a:p>
          <a:p>
            <a:pPr lvl="0"/>
            <a:r>
              <a:rPr lang="en-US"/>
              <a:t>Level 3</a:t>
            </a:r>
          </a:p>
          <a:p>
            <a:pPr lvl="0"/>
            <a:r>
              <a:rPr lang="en-US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5" y="34028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11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316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294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2142010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1644951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365" y="2142010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836" y="1644951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1965" y="34028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2091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A363B-BD41-402C-8AE2-9ACEBF0398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8683" y="1340159"/>
            <a:ext cx="4424542" cy="4336448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0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LUMN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A97C1D7-3840-4C23-9ECD-C93E32CEF7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8683" y="1340159"/>
            <a:ext cx="4424542" cy="4336448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365" y="2142010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1965" y="34028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16036B0-DE17-4BC1-B619-0CCD1EE5C3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8683" y="1340159"/>
            <a:ext cx="4424542" cy="4336448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64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01061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99183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18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01061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99183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0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01061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99183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754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96EF47-F642-49E9-854D-29CD47AFE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51068" y="1645383"/>
            <a:ext cx="3451858" cy="3102132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04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HREE COLUMN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123CDCF-0420-4D0E-812D-654002494A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51068" y="1645383"/>
            <a:ext cx="3451858" cy="3102132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175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3BA01F1-B0D6-453F-8C82-A91C231FE0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51068" y="1645383"/>
            <a:ext cx="3451858" cy="3102132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97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HREE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8E1C0FB-8374-458D-A507-7BEDEE726B0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36531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62A876E1-5A05-4493-A944-61EB617402F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36531" y="1334716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D1032D3-2DDF-4A14-A4AF-B1A464340E0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852678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4FD17F9-B03B-4E3B-9558-CCF41AA43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52678" y="1334716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3BFA849-5E45-4A09-84CC-8966FE40DB0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168825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A1E48D5-4769-497D-8282-1733AD5E8B8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68825" y="1334716"/>
            <a:ext cx="2484628" cy="217860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19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HREE COLUMN_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647C99-FB4D-49FC-B977-F8E355534CF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36531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580FC8C-706A-4CB2-A9E8-8069EA45BFD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36531" y="1334716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A2F4A8-77A2-4FDB-9977-99430496350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852678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7078161-814A-4BEC-A787-24651E6DC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52678" y="1334716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3CB166B-989D-40D2-9593-95F53E31BD6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168825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E249E47-BE78-4A82-B818-366E4D34181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68825" y="1334716"/>
            <a:ext cx="2484628" cy="217860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05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HREE COLUMN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2FC7A8C-F586-4CBE-BE11-C54E9A788F9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36531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72E5A40-48A6-48C6-9CA1-A09BF8ADF07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36531" y="1334716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972AC20-EF69-4F72-822C-619E89E7020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852678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1A843F3-31F4-450B-87FA-845DFBAC4E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52678" y="1334716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34644DE-B54A-4B48-959B-4BDE37D34D5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168825" y="3764737"/>
            <a:ext cx="2484628" cy="217860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F59F764-2C7E-45A3-9320-F40A01BE74D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68825" y="1334716"/>
            <a:ext cx="2484628" cy="217860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875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05746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188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07772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36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07772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91935">
                      <a:schemeClr val="bg2"/>
                    </a:gs>
                    <a:gs pos="8225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117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5021A6-833D-4E29-9859-A7BCC95DC0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2648" y="328497"/>
            <a:ext cx="9650987" cy="555121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098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F0DD82-92CB-486C-9F3A-A8C63FED82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2648" y="328497"/>
            <a:ext cx="9650987" cy="555121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824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79F3DF-BF3E-45DF-9B17-4F8053FAD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2648" y="328497"/>
            <a:ext cx="9650987" cy="5551215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52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677850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67598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677850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67598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677850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67598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910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77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910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9577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910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9577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1855D80-D5C2-4F85-9037-04FA76169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10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4BB0FE3-3FDE-490F-B51B-DD641AF3346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10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494167-FF2A-4EFA-8A2C-4089CCAD33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7598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52F855-A69A-4DC9-9667-30E1E6D157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7598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84DCCE-2540-4BDD-B5E4-52992B21D6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70719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4F26A97-4E57-452D-9FF6-7505C397B3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885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3AEB5F-83BD-40EC-9587-5A9A845566E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70719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0F8C37F-B2B0-469F-A8FB-E5ED038F7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885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D3FFD32-2BC0-4620-A9DB-A3D6217114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70719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88E0BD8-D719-498B-85C7-141560E0AA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885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4F1C8E-27FC-44E6-AA78-BE6A50236D0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197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2FC0166-4754-4305-A3DE-AAD7536F3C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22446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0285EA3-13BC-4E2C-AC58-329843B30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2197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D1D0515-C482-4DA9-970E-397C25E1728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2446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17BFC5B-69AB-4B9A-AD3F-A960E4C471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197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BD4B03-58E9-40BF-A314-B7A46D572C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22446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99E75AC-17CE-40F2-AB9A-BD9E9FD40E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2197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59954D9-8676-492A-A51A-0B3CCD00D7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2197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749126B-249C-4BCF-AB7A-F60D9FAA9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6885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AF0BA61-3CE3-461B-9091-86C16EDAE8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6885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38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85792" y="4124422"/>
            <a:ext cx="5313783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83931" y="3627348"/>
            <a:ext cx="531504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085792" y="3123495"/>
            <a:ext cx="5313783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83931" y="2626413"/>
            <a:ext cx="531504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85792" y="2137755"/>
            <a:ext cx="5313783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083931" y="1640681"/>
            <a:ext cx="531504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9105" y="4124422"/>
            <a:ext cx="5313783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77" y="3627348"/>
            <a:ext cx="531504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9577" y="2626413"/>
            <a:ext cx="531504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9105" y="3123495"/>
            <a:ext cx="5313783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9105" y="2137755"/>
            <a:ext cx="5313783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9577" y="1640681"/>
            <a:ext cx="531504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114734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tx1"/>
              </a:solidFill>
            </a:endParaRP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21031" y="4047845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25338" y="4047845"/>
            <a:ext cx="1601361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221031" y="3582852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5338" y="3582852"/>
            <a:ext cx="1601361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21031" y="3117861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25338" y="3117861"/>
            <a:ext cx="1601361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221031" y="265285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dirty="0">
                <a:solidFill>
                  <a:schemeClr val="tx1"/>
                </a:solidFill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5338" y="2652859"/>
            <a:ext cx="1601361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221031" y="218786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5338" y="2187869"/>
            <a:ext cx="1601361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21031" y="172288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5338" y="1722887"/>
            <a:ext cx="1601361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34894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8438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GENDA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21031" y="4047845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25338" y="4047845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5338" y="3582852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221031" y="3582852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21031" y="3117861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25338" y="3117861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221031" y="265285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5338" y="2652859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221031" y="218786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5338" y="2187869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21031" y="172288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5338" y="1722887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34894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1027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PLI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866" y="33491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6899" y="2139924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365" y="1642864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173" y="2139924"/>
            <a:ext cx="3175834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307" y="1642864"/>
            <a:ext cx="3177588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13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2" name="TextBox 1"/>
          <p:cNvSpPr txBox="1"/>
          <p:nvPr userDrawn="1"/>
        </p:nvSpPr>
        <p:spPr>
          <a:xfrm>
            <a:off x="10624294" y="6375481"/>
            <a:ext cx="896425" cy="896552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961"/>
              </a:spcBef>
            </a:pPr>
            <a:endParaRPr lang="en-US" sz="1961" spc="49" err="1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2998160" y="6358878"/>
            <a:ext cx="896425" cy="896552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961"/>
              </a:spcBef>
            </a:pPr>
            <a:endParaRPr lang="en-US" sz="1961" spc="49" err="1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8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332" y="338865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5" y="2137207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40148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38" y="2140093"/>
            <a:ext cx="3185793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73" y="1643034"/>
            <a:ext cx="3187553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5484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extLst>
      <p:ext uri="{BB962C8B-B14F-4D97-AF65-F5344CB8AC3E}">
        <p14:creationId xmlns:p14="http://schemas.microsoft.com/office/powerpoint/2010/main" val="297673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PLIT AL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668" y="337744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125" y="2133019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591" y="1635960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45" y="2133019"/>
            <a:ext cx="3175362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80" y="1635960"/>
            <a:ext cx="31771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1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PLIT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4291" y="344411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5" y="2137207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40148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47" y="2137207"/>
            <a:ext cx="3175360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81" y="1640148"/>
            <a:ext cx="3177114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229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PLIT ALT_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4291" y="344411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5" y="2137207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40148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5806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47" y="2137207"/>
            <a:ext cx="3175360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81" y="1640148"/>
            <a:ext cx="3177114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74026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PLIT AL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7756" y="340901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5" y="2134336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37277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38" y="2134336"/>
            <a:ext cx="3175369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73" y="1637277"/>
            <a:ext cx="3177123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20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55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slideLayout" Target="../slideLayouts/slideLayout106.xml"/><Relationship Id="rId58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56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07.xml"/><Relationship Id="rId62" Type="http://schemas.openxmlformats.org/officeDocument/2006/relationships/theme" Target="../theme/theme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57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slideLayout" Target="../slideLayouts/slideLayout105.xml"/><Relationship Id="rId6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71" r:id="rId26"/>
    <p:sldLayoutId id="2147484672" r:id="rId27"/>
    <p:sldLayoutId id="2147484673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887" y="288697"/>
            <a:ext cx="10545612" cy="1143000"/>
          </a:xfrm>
          <a:prstGeom prst="rect">
            <a:avLst/>
          </a:prstGeom>
        </p:spPr>
        <p:txBody>
          <a:bodyPr vert="horz" lIns="146288" tIns="73144" rIns="146288" bIns="73144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204" y="1623130"/>
            <a:ext cx="10512872" cy="2581637"/>
          </a:xfrm>
          <a:prstGeom prst="rect">
            <a:avLst/>
          </a:prstGeom>
        </p:spPr>
        <p:txBody>
          <a:bodyPr vert="horz" lIns="146288" tIns="73144" rIns="146288" bIns="73144" rtlCol="0">
            <a:normAutofit/>
          </a:bodyPr>
          <a:lstStyle/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</p:spTree>
    <p:extLst>
      <p:ext uri="{BB962C8B-B14F-4D97-AF65-F5344CB8AC3E}">
        <p14:creationId xmlns:p14="http://schemas.microsoft.com/office/powerpoint/2010/main" val="238533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  <p:sldLayoutId id="2147484687" r:id="rId13"/>
    <p:sldLayoutId id="2147484688" r:id="rId14"/>
    <p:sldLayoutId id="2147484689" r:id="rId15"/>
    <p:sldLayoutId id="2147484690" r:id="rId16"/>
    <p:sldLayoutId id="2147484691" r:id="rId17"/>
    <p:sldLayoutId id="2147484692" r:id="rId18"/>
    <p:sldLayoutId id="2147484693" r:id="rId19"/>
    <p:sldLayoutId id="2147484694" r:id="rId20"/>
    <p:sldLayoutId id="2147484695" r:id="rId21"/>
    <p:sldLayoutId id="2147484696" r:id="rId22"/>
    <p:sldLayoutId id="2147484697" r:id="rId23"/>
    <p:sldLayoutId id="2147484698" r:id="rId24"/>
    <p:sldLayoutId id="2147484699" r:id="rId25"/>
    <p:sldLayoutId id="2147484700" r:id="rId26"/>
    <p:sldLayoutId id="2147484701" r:id="rId27"/>
    <p:sldLayoutId id="2147484702" r:id="rId28"/>
    <p:sldLayoutId id="2147484703" r:id="rId29"/>
    <p:sldLayoutId id="2147484704" r:id="rId30"/>
    <p:sldLayoutId id="2147484705" r:id="rId31"/>
    <p:sldLayoutId id="2147484706" r:id="rId32"/>
    <p:sldLayoutId id="2147484707" r:id="rId33"/>
    <p:sldLayoutId id="2147484708" r:id="rId34"/>
    <p:sldLayoutId id="2147484709" r:id="rId35"/>
    <p:sldLayoutId id="2147484710" r:id="rId36"/>
    <p:sldLayoutId id="2147484711" r:id="rId37"/>
    <p:sldLayoutId id="2147484712" r:id="rId38"/>
    <p:sldLayoutId id="2147484713" r:id="rId39"/>
    <p:sldLayoutId id="2147484714" r:id="rId40"/>
    <p:sldLayoutId id="2147484715" r:id="rId41"/>
    <p:sldLayoutId id="2147484716" r:id="rId42"/>
    <p:sldLayoutId id="2147484717" r:id="rId43"/>
    <p:sldLayoutId id="2147484718" r:id="rId44"/>
    <p:sldLayoutId id="2147484719" r:id="rId45"/>
    <p:sldLayoutId id="2147484720" r:id="rId46"/>
    <p:sldLayoutId id="2147484721" r:id="rId47"/>
    <p:sldLayoutId id="2147484722" r:id="rId48"/>
    <p:sldLayoutId id="2147484723" r:id="rId49"/>
    <p:sldLayoutId id="2147484724" r:id="rId50"/>
    <p:sldLayoutId id="2147484725" r:id="rId51"/>
    <p:sldLayoutId id="2147484726" r:id="rId52"/>
    <p:sldLayoutId id="2147484727" r:id="rId53"/>
    <p:sldLayoutId id="2147484728" r:id="rId54"/>
    <p:sldLayoutId id="2147484729" r:id="rId55"/>
    <p:sldLayoutId id="2147484730" r:id="rId56"/>
    <p:sldLayoutId id="2147484731" r:id="rId57"/>
    <p:sldLayoutId id="2147484732" r:id="rId58"/>
    <p:sldLayoutId id="2147484733" r:id="rId59"/>
    <p:sldLayoutId id="2147484734" r:id="rId60"/>
    <p:sldLayoutId id="2147484735" r:id="rId61"/>
  </p:sldLayoutIdLst>
  <p:transition>
    <p:fade/>
  </p:transition>
  <p:hf hdr="0" ftr="0" dt="0"/>
  <p:txStyles>
    <p:titleStyle>
      <a:lvl1pPr marL="0" indent="0" algn="l" defTabSz="498603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/>
        <a:buNone/>
        <a:defRPr lang="en-US" sz="5294" b="0" kern="1200" cap="none" spc="-98" baseline="0" dirty="0">
          <a:solidFill>
            <a:schemeClr val="tx1"/>
          </a:solidFill>
          <a:latin typeface="+mj-lt"/>
          <a:ea typeface="+mn-ea"/>
          <a:cs typeface="Segoe UI" panose="020B0502040204020203" pitchFamily="34" charset="0"/>
        </a:defRPr>
      </a:lvl1pPr>
    </p:titleStyle>
    <p:bodyStyle>
      <a:lvl1pPr marL="280118" indent="-280118" algn="l" defTabSz="498603" rtl="0" eaLnBrk="1" latinLnBrk="0" hangingPunct="1">
        <a:lnSpc>
          <a:spcPct val="114000"/>
        </a:lnSpc>
        <a:spcBef>
          <a:spcPct val="20000"/>
        </a:spcBef>
        <a:buClrTx/>
        <a:buFont typeface="Wingdings" panose="05000000000000000000" pitchFamily="2" charset="2"/>
        <a:buChar char="§"/>
        <a:defRPr lang="en-US" sz="1961" b="0" kern="1200" cap="none" spc="0" baseline="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435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solidFill>
            <a:schemeClr val="tx1"/>
          </a:solidFill>
          <a:latin typeface="+mn-lt"/>
          <a:ea typeface="+mn-ea"/>
          <a:cs typeface="+mn-cs"/>
        </a:defRPr>
      </a:lvl2pPr>
      <a:lvl3pPr marL="60691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71879" indent="-280118" algn="l" defTabSz="498603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1994410" indent="0" algn="l" defTabSz="498603" rtl="0" eaLnBrk="1" latinLnBrk="0" hangingPunct="1">
        <a:spcBef>
          <a:spcPct val="20000"/>
        </a:spcBef>
        <a:buFont typeface="Arial"/>
        <a:buNone/>
        <a:defRPr sz="1364" kern="1200">
          <a:solidFill>
            <a:schemeClr val="tx1"/>
          </a:solidFill>
          <a:latin typeface="+mn-lt"/>
          <a:ea typeface="+mn-ea"/>
          <a:cs typeface="+mn-cs"/>
        </a:defRPr>
      </a:lvl5pPr>
      <a:lvl6pPr marL="2742316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6pPr>
      <a:lvl7pPr marL="3240917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7pPr>
      <a:lvl8pPr marL="3739518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8pPr>
      <a:lvl9pPr marL="4238121" indent="-249301" algn="l" defTabSz="498603" rtl="0" eaLnBrk="1" latinLnBrk="0" hangingPunct="1">
        <a:spcBef>
          <a:spcPct val="20000"/>
        </a:spcBef>
        <a:buFont typeface="Arial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1pPr>
      <a:lvl2pPr marL="49860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2pPr>
      <a:lvl3pPr marL="997205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3pPr>
      <a:lvl4pPr marL="1495807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4pPr>
      <a:lvl5pPr marL="199441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5pPr>
      <a:lvl6pPr marL="2493013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6pPr>
      <a:lvl7pPr marL="2991616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7pPr>
      <a:lvl8pPr marL="3490220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8pPr>
      <a:lvl9pPr marL="3988821" algn="l" defTabSz="498603" rtl="0" eaLnBrk="1" latinLnBrk="0" hangingPunct="1">
        <a:defRPr sz="19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2203">
          <p15:clr>
            <a:srgbClr val="F26B43"/>
          </p15:clr>
        </p15:guide>
        <p15:guide id="5" pos="3917">
          <p15:clr>
            <a:srgbClr val="F26B43"/>
          </p15:clr>
        </p15:guide>
        <p15:guide id="7" orient="horz" pos="283">
          <p15:clr>
            <a:srgbClr val="F26B43"/>
          </p15:clr>
        </p15:guide>
        <p15:guide id="8" pos="7541">
          <p15:clr>
            <a:srgbClr val="F26B43"/>
          </p15:clr>
        </p15:guide>
        <p15:guide id="9" pos="288">
          <p15:clr>
            <a:srgbClr val="F26B43"/>
          </p15:clr>
        </p15:guide>
        <p15:guide id="10" orient="horz" pos="4112">
          <p15:clr>
            <a:srgbClr val="F26B43"/>
          </p15:clr>
        </p15:guide>
        <p15:guide id="11" orient="horz" pos="1147">
          <p15:clr>
            <a:srgbClr val="F26B43"/>
          </p15:clr>
        </p15:guide>
        <p15:guide id="12" pos="4064">
          <p15:clr>
            <a:srgbClr val="F26B43"/>
          </p15:clr>
        </p15:guide>
        <p15:guide id="13" pos="377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1189178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2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3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191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7" r:id="rId1"/>
    <p:sldLayoutId id="2147484738" r:id="rId2"/>
    <p:sldLayoutId id="2147484739" r:id="rId3"/>
    <p:sldLayoutId id="2147484740" r:id="rId4"/>
    <p:sldLayoutId id="2147484741" r:id="rId5"/>
    <p:sldLayoutId id="2147484742" r:id="rId6"/>
    <p:sldLayoutId id="2147484743" r:id="rId7"/>
    <p:sldLayoutId id="2147484744" r:id="rId8"/>
    <p:sldLayoutId id="2147484745" r:id="rId9"/>
    <p:sldLayoutId id="2147484746" r:id="rId10"/>
    <p:sldLayoutId id="2147484747" r:id="rId11"/>
    <p:sldLayoutId id="2147484748" r:id="rId12"/>
    <p:sldLayoutId id="2147484749" r:id="rId13"/>
    <p:sldLayoutId id="2147484750" r:id="rId14"/>
    <p:sldLayoutId id="2147484751" r:id="rId15"/>
    <p:sldLayoutId id="2147484752" r:id="rId16"/>
    <p:sldLayoutId id="2147484753" r:id="rId17"/>
    <p:sldLayoutId id="2147484754" r:id="rId18"/>
    <p:sldLayoutId id="2147484755" r:id="rId19"/>
    <p:sldLayoutId id="2147484756" r:id="rId20"/>
    <p:sldLayoutId id="2147484757" r:id="rId21"/>
    <p:sldLayoutId id="2147484758" r:id="rId22"/>
    <p:sldLayoutId id="2147484759" r:id="rId23"/>
    <p:sldLayoutId id="2147484760" r:id="rId24"/>
    <p:sldLayoutId id="2147484761" r:id="rId25"/>
    <p:sldLayoutId id="2147484762" r:id="rId26"/>
  </p:sldLayoutIdLst>
  <p:transition>
    <p:fade/>
  </p:transition>
  <p:txStyles>
    <p:titleStyle>
      <a:lvl1pPr algn="l" defTabSz="9133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704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3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3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3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3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07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ＭＳ Ｐゴシック" charset="0"/>
        </a:defRPr>
      </a:lvl6pPr>
      <a:lvl7pPr marL="896214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ＭＳ Ｐゴシック" charset="0"/>
        </a:defRPr>
      </a:lvl7pPr>
      <a:lvl8pPr marL="1344321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ＭＳ Ｐゴシック" charset="0"/>
        </a:defRPr>
      </a:lvl8pPr>
      <a:lvl9pPr marL="1792429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4704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080" indent="-336080" algn="l" defTabSz="913330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581" indent="-236500" algn="l" defTabSz="913330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187" indent="-224054" algn="l" defTabSz="913330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241" indent="-224054" algn="l" defTabSz="913330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294" indent="-224054" algn="l" defTabSz="913330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A1150-BB01-4414-95BE-934A08D8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B77E0-D244-4DAE-A2B3-E50703B1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BF46-B6EF-4A0F-B481-3FC045294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169D-E46C-4F34-9E57-14989A47F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1DAC-099A-45DC-9156-8E215728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7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  <p:sldLayoutId id="21474847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zure.microsoft.com/en-us/services/application-insights/" TargetMode="Externa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svg"/><Relationship Id="rId5" Type="http://schemas.openxmlformats.org/officeDocument/2006/relationships/image" Target="../media/image83.png"/><Relationship Id="rId10" Type="http://schemas.openxmlformats.org/officeDocument/2006/relationships/image" Target="../media/image45.svg"/><Relationship Id="rId4" Type="http://schemas.openxmlformats.org/officeDocument/2006/relationships/image" Target="../media/image82.sv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8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7.png"/><Relationship Id="rId18" Type="http://schemas.openxmlformats.org/officeDocument/2006/relationships/image" Target="../media/image102.svg"/><Relationship Id="rId3" Type="http://schemas.openxmlformats.org/officeDocument/2006/relationships/image" Target="../media/image89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0.sv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svg"/><Relationship Id="rId11" Type="http://schemas.openxmlformats.org/officeDocument/2006/relationships/image" Target="../media/image95.png"/><Relationship Id="rId5" Type="http://schemas.openxmlformats.org/officeDocument/2006/relationships/image" Target="../media/image44.png"/><Relationship Id="rId15" Type="http://schemas.openxmlformats.org/officeDocument/2006/relationships/image" Target="../media/image99.png"/><Relationship Id="rId10" Type="http://schemas.openxmlformats.org/officeDocument/2006/relationships/image" Target="../media/image94.svg"/><Relationship Id="rId19" Type="http://schemas.openxmlformats.org/officeDocument/2006/relationships/image" Target="../media/image103.png"/><Relationship Id="rId4" Type="http://schemas.openxmlformats.org/officeDocument/2006/relationships/image" Target="../media/image90.svg"/><Relationship Id="rId9" Type="http://schemas.openxmlformats.org/officeDocument/2006/relationships/image" Target="../media/image93.png"/><Relationship Id="rId14" Type="http://schemas.openxmlformats.org/officeDocument/2006/relationships/image" Target="../media/image98.svg"/><Relationship Id="rId22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113.png"/><Relationship Id="rId3" Type="http://schemas.openxmlformats.org/officeDocument/2006/relationships/image" Target="../media/image44.png"/><Relationship Id="rId7" Type="http://schemas.openxmlformats.org/officeDocument/2006/relationships/image" Target="../media/image108.png"/><Relationship Id="rId12" Type="http://schemas.openxmlformats.org/officeDocument/2006/relationships/image" Target="../media/image112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sv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0" Type="http://schemas.openxmlformats.org/officeDocument/2006/relationships/image" Target="../media/image110.svg"/><Relationship Id="rId4" Type="http://schemas.openxmlformats.org/officeDocument/2006/relationships/image" Target="../media/image45.sv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1.svg"/><Relationship Id="rId3" Type="http://schemas.openxmlformats.org/officeDocument/2006/relationships/image" Target="../media/image115.svg"/><Relationship Id="rId7" Type="http://schemas.openxmlformats.org/officeDocument/2006/relationships/image" Target="../media/image117.svg"/><Relationship Id="rId12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6.png"/><Relationship Id="rId11" Type="http://schemas.openxmlformats.org/officeDocument/2006/relationships/image" Target="../media/image119.svg"/><Relationship Id="rId5" Type="http://schemas.openxmlformats.org/officeDocument/2006/relationships/image" Target="../media/image45.svg"/><Relationship Id="rId10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9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3.png"/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11" Type="http://schemas.openxmlformats.org/officeDocument/2006/relationships/image" Target="../media/image34.emf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emf"/><Relationship Id="rId9" Type="http://schemas.openxmlformats.org/officeDocument/2006/relationships/image" Target="../media/image32.emf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functionspremium" TargetMode="External"/><Relationship Id="rId2" Type="http://schemas.openxmlformats.org/officeDocument/2006/relationships/hyperlink" Target="https://github.com/jeffhollan/functions-test-samples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7BA6DEE-D668-044A-A090-AECFB295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36" y="1558274"/>
            <a:ext cx="6573028" cy="840230"/>
          </a:xfr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sz="5400" dirty="0"/>
              <a:t>Azure Functions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E85A813-A5FB-064F-8F40-F078893ECA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7" y="317445"/>
            <a:ext cx="6842215" cy="276999"/>
          </a:xfrm>
        </p:spPr>
        <p:txBody>
          <a:bodyPr/>
          <a:lstStyle/>
          <a:p>
            <a:pPr algn="r"/>
            <a:r>
              <a:rPr lang="en-US" dirty="0">
                <a:latin typeface="+mj-lt"/>
              </a:rPr>
              <a:t>March 28, 2019 — 8:30 AM - 5:00 PM  |  Detroit, Michigan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CA7B9-9636-429D-8BED-B8FE06098377}"/>
              </a:ext>
            </a:extLst>
          </p:cNvPr>
          <p:cNvSpPr/>
          <p:nvPr/>
        </p:nvSpPr>
        <p:spPr bwMode="white">
          <a:xfrm>
            <a:off x="479636" y="2314295"/>
            <a:ext cx="4880927" cy="9787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Learn, architect, and develop solutions on Azure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0CC64-3E2B-44F1-AD84-43C9EDDD5627}"/>
              </a:ext>
            </a:extLst>
          </p:cNvPr>
          <p:cNvSpPr/>
          <p:nvPr/>
        </p:nvSpPr>
        <p:spPr bwMode="white">
          <a:xfrm>
            <a:off x="479636" y="4414297"/>
            <a:ext cx="638847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#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AzureDevDays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 d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evelopers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by developers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C707-7A15-47B4-AA3B-E2D1D77FB54A}"/>
              </a:ext>
            </a:extLst>
          </p:cNvPr>
          <p:cNvSpPr/>
          <p:nvPr/>
        </p:nvSpPr>
        <p:spPr bwMode="white">
          <a:xfrm>
            <a:off x="9649604" y="513067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6517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D392-72B8-4D41-AC16-23C7E657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GB" sz="4607" dirty="0"/>
              <a:t>Hello Azure Functions World! (Web)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39C7D-6FF2-4E8D-BDD8-4253C892992D}"/>
              </a:ext>
            </a:extLst>
          </p:cNvPr>
          <p:cNvSpPr txBox="1"/>
          <p:nvPr/>
        </p:nvSpPr>
        <p:spPr>
          <a:xfrm>
            <a:off x="448602" y="1302641"/>
            <a:ext cx="460041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Files comprising a C# function…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70139-2E84-42F5-A46E-EE3A5795B781}"/>
              </a:ext>
            </a:extLst>
          </p:cNvPr>
          <p:cNvSpPr txBox="1"/>
          <p:nvPr/>
        </p:nvSpPr>
        <p:spPr>
          <a:xfrm>
            <a:off x="805777" y="4086158"/>
            <a:ext cx="159959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235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CAC2A-ABBD-4EE6-B57D-13E0D4BD6456}"/>
              </a:ext>
            </a:extLst>
          </p:cNvPr>
          <p:cNvSpPr txBox="1"/>
          <p:nvPr/>
        </p:nvSpPr>
        <p:spPr>
          <a:xfrm>
            <a:off x="5513551" y="4086880"/>
            <a:ext cx="108502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235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15C187-3C69-47E9-B8E1-AB9CA3355B8A}"/>
              </a:ext>
            </a:extLst>
          </p:cNvPr>
          <p:cNvSpPr/>
          <p:nvPr/>
        </p:nvSpPr>
        <p:spPr bwMode="auto">
          <a:xfrm>
            <a:off x="673277" y="2158337"/>
            <a:ext cx="8881755" cy="4235547"/>
          </a:xfrm>
          <a:prstGeom prst="rect">
            <a:avLst/>
          </a:prstGeom>
          <a:noFill/>
          <a:ln w="28575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268889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6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3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761F0B-6C02-412B-9361-AB5E1176310E}"/>
              </a:ext>
            </a:extLst>
          </p:cNvPr>
          <p:cNvGrpSpPr/>
          <p:nvPr/>
        </p:nvGrpSpPr>
        <p:grpSpPr>
          <a:xfrm>
            <a:off x="5684023" y="2497803"/>
            <a:ext cx="917600" cy="1129354"/>
            <a:chOff x="6002213" y="2993206"/>
            <a:chExt cx="1463570" cy="1828800"/>
          </a:xfrm>
        </p:grpSpPr>
        <p:sp>
          <p:nvSpPr>
            <p:cNvPr id="6" name="Page2_E7C3" title="Icon of a document">
              <a:extLst>
                <a:ext uri="{FF2B5EF4-FFF2-40B4-BE49-F238E27FC236}">
                  <a16:creationId xmlns:a16="http://schemas.microsoft.com/office/drawing/2014/main" id="{1F8A364D-DE03-4AC1-A7BA-A276A3FF01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02213" y="2993206"/>
              <a:ext cx="1463570" cy="1828800"/>
            </a:xfrm>
            <a:custGeom>
              <a:avLst/>
              <a:gdLst>
                <a:gd name="T0" fmla="*/ 3310 w 3310"/>
                <a:gd name="T1" fmla="*/ 1102 h 4136"/>
                <a:gd name="T2" fmla="*/ 2206 w 3310"/>
                <a:gd name="T3" fmla="*/ 1102 h 4136"/>
                <a:gd name="T4" fmla="*/ 2206 w 3310"/>
                <a:gd name="T5" fmla="*/ 0 h 4136"/>
                <a:gd name="T6" fmla="*/ 3310 w 3310"/>
                <a:gd name="T7" fmla="*/ 1102 h 4136"/>
                <a:gd name="T8" fmla="*/ 2206 w 3310"/>
                <a:gd name="T9" fmla="*/ 0 h 4136"/>
                <a:gd name="T10" fmla="*/ 0 w 3310"/>
                <a:gd name="T11" fmla="*/ 0 h 4136"/>
                <a:gd name="T12" fmla="*/ 0 w 3310"/>
                <a:gd name="T13" fmla="*/ 4136 h 4136"/>
                <a:gd name="T14" fmla="*/ 3310 w 3310"/>
                <a:gd name="T15" fmla="*/ 4136 h 4136"/>
                <a:gd name="T16" fmla="*/ 3310 w 3310"/>
                <a:gd name="T17" fmla="*/ 1102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0" h="4136">
                  <a:moveTo>
                    <a:pt x="3310" y="1102"/>
                  </a:moveTo>
                  <a:lnTo>
                    <a:pt x="2206" y="1102"/>
                  </a:lnTo>
                  <a:lnTo>
                    <a:pt x="2206" y="0"/>
                  </a:lnTo>
                  <a:moveTo>
                    <a:pt x="3310" y="1102"/>
                  </a:moveTo>
                  <a:lnTo>
                    <a:pt x="2206" y="0"/>
                  </a:lnTo>
                  <a:lnTo>
                    <a:pt x="0" y="0"/>
                  </a:lnTo>
                  <a:lnTo>
                    <a:pt x="0" y="4136"/>
                  </a:lnTo>
                  <a:lnTo>
                    <a:pt x="3310" y="4136"/>
                  </a:lnTo>
                  <a:lnTo>
                    <a:pt x="3310" y="1102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1" name="binary" title="Icon of binary code, ones and zeros">
              <a:extLst>
                <a:ext uri="{FF2B5EF4-FFF2-40B4-BE49-F238E27FC236}">
                  <a16:creationId xmlns:a16="http://schemas.microsoft.com/office/drawing/2014/main" id="{95C15EB1-9617-4924-978D-7A341B053A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90245" y="3713286"/>
              <a:ext cx="833910" cy="72008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917128-07BE-4489-BA36-B973F5B08B13}"/>
              </a:ext>
            </a:extLst>
          </p:cNvPr>
          <p:cNvGrpSpPr/>
          <p:nvPr/>
        </p:nvGrpSpPr>
        <p:grpSpPr>
          <a:xfrm>
            <a:off x="1083934" y="2495516"/>
            <a:ext cx="917702" cy="1129480"/>
            <a:chOff x="2617837" y="2993206"/>
            <a:chExt cx="1463570" cy="1828800"/>
          </a:xfrm>
        </p:grpSpPr>
        <p:sp>
          <p:nvSpPr>
            <p:cNvPr id="4" name="Page2_E7C3" title="Icon of a document">
              <a:extLst>
                <a:ext uri="{FF2B5EF4-FFF2-40B4-BE49-F238E27FC236}">
                  <a16:creationId xmlns:a16="http://schemas.microsoft.com/office/drawing/2014/main" id="{44B6A442-21B4-41A4-9BA5-6FC363A7E8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17837" y="2993206"/>
              <a:ext cx="1463570" cy="1828800"/>
            </a:xfrm>
            <a:custGeom>
              <a:avLst/>
              <a:gdLst>
                <a:gd name="T0" fmla="*/ 3310 w 3310"/>
                <a:gd name="T1" fmla="*/ 1102 h 4136"/>
                <a:gd name="T2" fmla="*/ 2206 w 3310"/>
                <a:gd name="T3" fmla="*/ 1102 h 4136"/>
                <a:gd name="T4" fmla="*/ 2206 w 3310"/>
                <a:gd name="T5" fmla="*/ 0 h 4136"/>
                <a:gd name="T6" fmla="*/ 3310 w 3310"/>
                <a:gd name="T7" fmla="*/ 1102 h 4136"/>
                <a:gd name="T8" fmla="*/ 2206 w 3310"/>
                <a:gd name="T9" fmla="*/ 0 h 4136"/>
                <a:gd name="T10" fmla="*/ 0 w 3310"/>
                <a:gd name="T11" fmla="*/ 0 h 4136"/>
                <a:gd name="T12" fmla="*/ 0 w 3310"/>
                <a:gd name="T13" fmla="*/ 4136 h 4136"/>
                <a:gd name="T14" fmla="*/ 3310 w 3310"/>
                <a:gd name="T15" fmla="*/ 4136 h 4136"/>
                <a:gd name="T16" fmla="*/ 3310 w 3310"/>
                <a:gd name="T17" fmla="*/ 1102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0" h="4136">
                  <a:moveTo>
                    <a:pt x="3310" y="1102"/>
                  </a:moveTo>
                  <a:lnTo>
                    <a:pt x="2206" y="1102"/>
                  </a:lnTo>
                  <a:lnTo>
                    <a:pt x="2206" y="0"/>
                  </a:lnTo>
                  <a:moveTo>
                    <a:pt x="3310" y="1102"/>
                  </a:moveTo>
                  <a:lnTo>
                    <a:pt x="2206" y="0"/>
                  </a:lnTo>
                  <a:lnTo>
                    <a:pt x="0" y="0"/>
                  </a:lnTo>
                  <a:lnTo>
                    <a:pt x="0" y="4136"/>
                  </a:lnTo>
                  <a:lnTo>
                    <a:pt x="3310" y="4136"/>
                  </a:lnTo>
                  <a:lnTo>
                    <a:pt x="3310" y="1102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2" name="Processing_E9F5" title="Icon of two interlocked gears">
              <a:extLst>
                <a:ext uri="{FF2B5EF4-FFF2-40B4-BE49-F238E27FC236}">
                  <a16:creationId xmlns:a16="http://schemas.microsoft.com/office/drawing/2014/main" id="{F0F3A475-6909-479A-94A0-B3AD866AA3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36272" y="3721101"/>
              <a:ext cx="826699" cy="72000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CDB548C-FC61-4AB8-AF50-9C7AE3F7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07" y="1664188"/>
            <a:ext cx="1200072" cy="1200072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16719F-D8C5-41CA-B6C1-D56567EB7D48}"/>
              </a:ext>
            </a:extLst>
          </p:cNvPr>
          <p:cNvSpPr txBox="1"/>
          <p:nvPr/>
        </p:nvSpPr>
        <p:spPr>
          <a:xfrm>
            <a:off x="852764" y="3624996"/>
            <a:ext cx="1784206" cy="5612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96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function.json</a:t>
            </a:r>
            <a:endParaRPr lang="en-GB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0155D-94B4-44D1-8757-8FA5A6BD67E3}"/>
              </a:ext>
            </a:extLst>
          </p:cNvPr>
          <p:cNvSpPr txBox="1"/>
          <p:nvPr/>
        </p:nvSpPr>
        <p:spPr>
          <a:xfrm>
            <a:off x="5425424" y="3624996"/>
            <a:ext cx="1434799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run.csx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7A3D8-5CFE-468B-B967-5560BD2A8E9A}"/>
              </a:ext>
            </a:extLst>
          </p:cNvPr>
          <p:cNvSpPr txBox="1"/>
          <p:nvPr/>
        </p:nvSpPr>
        <p:spPr>
          <a:xfrm>
            <a:off x="904116" y="4547320"/>
            <a:ext cx="3850627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Defines input and output bindings.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70B60-1126-418A-A5BA-723DC324C6C8}"/>
              </a:ext>
            </a:extLst>
          </p:cNvPr>
          <p:cNvSpPr txBox="1"/>
          <p:nvPr/>
        </p:nvSpPr>
        <p:spPr>
          <a:xfrm>
            <a:off x="5530870" y="4478411"/>
            <a:ext cx="3850627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 that runs in response to the trigger.</a:t>
            </a:r>
          </a:p>
        </p:txBody>
      </p:sp>
    </p:spTree>
    <p:extLst>
      <p:ext uri="{BB962C8B-B14F-4D97-AF65-F5344CB8AC3E}">
        <p14:creationId xmlns:p14="http://schemas.microsoft.com/office/powerpoint/2010/main" val="6515907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3AFF-9423-4D4F-BF69-739DBC42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GB" sz="4607"/>
              <a:t>Bindings defined in </a:t>
            </a:r>
            <a:r>
              <a:rPr lang="en-GB" sz="4607" err="1"/>
              <a:t>function.json</a:t>
            </a:r>
            <a:endParaRPr lang="en-GB" sz="4607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DF6A-1283-4462-8633-F4A1FC0B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10" y="1189494"/>
            <a:ext cx="3478310" cy="540510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4E8F2A-1763-4D86-8D92-6A2E2A9DFD58}"/>
              </a:ext>
            </a:extLst>
          </p:cNvPr>
          <p:cNvGrpSpPr/>
          <p:nvPr/>
        </p:nvGrpSpPr>
        <p:grpSpPr>
          <a:xfrm>
            <a:off x="11427342" y="289956"/>
            <a:ext cx="494147" cy="635332"/>
            <a:chOff x="2617837" y="2993206"/>
            <a:chExt cx="1463570" cy="1828800"/>
          </a:xfrm>
        </p:grpSpPr>
        <p:sp>
          <p:nvSpPr>
            <p:cNvPr id="5" name="Page2_E7C3" title="Icon of a document">
              <a:extLst>
                <a:ext uri="{FF2B5EF4-FFF2-40B4-BE49-F238E27FC236}">
                  <a16:creationId xmlns:a16="http://schemas.microsoft.com/office/drawing/2014/main" id="{59E46083-1429-4F9A-9C7F-A85D491E37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17837" y="2993206"/>
              <a:ext cx="1463570" cy="1828800"/>
            </a:xfrm>
            <a:custGeom>
              <a:avLst/>
              <a:gdLst>
                <a:gd name="T0" fmla="*/ 3310 w 3310"/>
                <a:gd name="T1" fmla="*/ 1102 h 4136"/>
                <a:gd name="T2" fmla="*/ 2206 w 3310"/>
                <a:gd name="T3" fmla="*/ 1102 h 4136"/>
                <a:gd name="T4" fmla="*/ 2206 w 3310"/>
                <a:gd name="T5" fmla="*/ 0 h 4136"/>
                <a:gd name="T6" fmla="*/ 3310 w 3310"/>
                <a:gd name="T7" fmla="*/ 1102 h 4136"/>
                <a:gd name="T8" fmla="*/ 2206 w 3310"/>
                <a:gd name="T9" fmla="*/ 0 h 4136"/>
                <a:gd name="T10" fmla="*/ 0 w 3310"/>
                <a:gd name="T11" fmla="*/ 0 h 4136"/>
                <a:gd name="T12" fmla="*/ 0 w 3310"/>
                <a:gd name="T13" fmla="*/ 4136 h 4136"/>
                <a:gd name="T14" fmla="*/ 3310 w 3310"/>
                <a:gd name="T15" fmla="*/ 4136 h 4136"/>
                <a:gd name="T16" fmla="*/ 3310 w 3310"/>
                <a:gd name="T17" fmla="*/ 1102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0" h="4136">
                  <a:moveTo>
                    <a:pt x="3310" y="1102"/>
                  </a:moveTo>
                  <a:lnTo>
                    <a:pt x="2206" y="1102"/>
                  </a:lnTo>
                  <a:lnTo>
                    <a:pt x="2206" y="0"/>
                  </a:lnTo>
                  <a:moveTo>
                    <a:pt x="3310" y="1102"/>
                  </a:moveTo>
                  <a:lnTo>
                    <a:pt x="2206" y="0"/>
                  </a:lnTo>
                  <a:lnTo>
                    <a:pt x="0" y="0"/>
                  </a:lnTo>
                  <a:lnTo>
                    <a:pt x="0" y="4136"/>
                  </a:lnTo>
                  <a:lnTo>
                    <a:pt x="3310" y="4136"/>
                  </a:lnTo>
                  <a:lnTo>
                    <a:pt x="3310" y="1102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6" name="Processing_E9F5" title="Icon of two interlocked gears">
              <a:extLst>
                <a:ext uri="{FF2B5EF4-FFF2-40B4-BE49-F238E27FC236}">
                  <a16:creationId xmlns:a16="http://schemas.microsoft.com/office/drawing/2014/main" id="{AEE45586-4BA3-4AAC-8101-81DDE4B1F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36272" y="3721101"/>
              <a:ext cx="826699" cy="72000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BD85BEF-84DA-4087-9139-7A49803A0A6C}"/>
              </a:ext>
            </a:extLst>
          </p:cNvPr>
          <p:cNvSpPr txBox="1"/>
          <p:nvPr/>
        </p:nvSpPr>
        <p:spPr>
          <a:xfrm>
            <a:off x="7949031" y="2257847"/>
            <a:ext cx="3478310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Name of the </a:t>
            </a:r>
            <a:r>
              <a:rPr lang="en-GB" sz="1568" i="1">
                <a:solidFill>
                  <a:schemeClr val="bg1"/>
                </a:solidFill>
              </a:rPr>
              <a:t>binding </a:t>
            </a:r>
            <a:r>
              <a:rPr lang="en-GB" sz="1568">
                <a:solidFill>
                  <a:schemeClr val="bg1"/>
                </a:solidFill>
              </a:rPr>
              <a:t>to use in code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6F3A7-A720-411E-8C68-9E11F83FDB0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36969" y="2511298"/>
            <a:ext cx="5312062" cy="0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08E881-D6DC-4622-9503-1DC34136D269}"/>
              </a:ext>
            </a:extLst>
          </p:cNvPr>
          <p:cNvSpPr txBox="1"/>
          <p:nvPr/>
        </p:nvSpPr>
        <p:spPr>
          <a:xfrm>
            <a:off x="7949031" y="2864260"/>
            <a:ext cx="3478311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Type of </a:t>
            </a:r>
            <a:r>
              <a:rPr lang="en-GB" sz="1568" i="1">
                <a:solidFill>
                  <a:schemeClr val="bg1"/>
                </a:solidFill>
              </a:rPr>
              <a:t>trigger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1FFAAA-B933-4B64-ACB9-D4645D7CBBA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554671" y="2764748"/>
            <a:ext cx="4394360" cy="352963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9AFC70-9917-49CC-9482-967840BE16EE}"/>
              </a:ext>
            </a:extLst>
          </p:cNvPr>
          <p:cNvSpPr txBox="1"/>
          <p:nvPr/>
        </p:nvSpPr>
        <p:spPr>
          <a:xfrm>
            <a:off x="7949031" y="3470674"/>
            <a:ext cx="3478311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Sets it as an </a:t>
            </a:r>
            <a:r>
              <a:rPr lang="en-GB" sz="1568" i="1">
                <a:solidFill>
                  <a:schemeClr val="bg1"/>
                </a:solidFill>
              </a:rPr>
              <a:t>input binding</a:t>
            </a:r>
            <a:endParaRPr lang="en-GB" sz="1568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CF35C8-2686-4D11-9893-513A67CB63F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60524" y="3015931"/>
            <a:ext cx="4888507" cy="708193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F9EEB4-29B3-4F1D-B4A1-46EAC09AB89A}"/>
              </a:ext>
            </a:extLst>
          </p:cNvPr>
          <p:cNvSpPr txBox="1"/>
          <p:nvPr/>
        </p:nvSpPr>
        <p:spPr>
          <a:xfrm>
            <a:off x="7949031" y="4982035"/>
            <a:ext cx="3478311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 dirty="0">
                <a:solidFill>
                  <a:schemeClr val="bg1"/>
                </a:solidFill>
              </a:rPr>
              <a:t>Sets it as an </a:t>
            </a:r>
            <a:r>
              <a:rPr lang="en-GB" sz="1568" i="1" dirty="0">
                <a:solidFill>
                  <a:schemeClr val="bg1"/>
                </a:solidFill>
              </a:rPr>
              <a:t>output binding</a:t>
            </a:r>
            <a:endParaRPr lang="en-GB" sz="1568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07401A-9F11-4CCE-87CB-788C4C3FEDA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131116" y="5235485"/>
            <a:ext cx="4817915" cy="28920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70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33EC-5C39-42EE-B025-CDE17B24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GB" sz="4607"/>
              <a:t>Function code in </a:t>
            </a:r>
            <a:r>
              <a:rPr lang="en-GB" sz="4607" err="1"/>
              <a:t>run.csx</a:t>
            </a:r>
            <a:endParaRPr lang="en-GB" sz="4607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6A1B8-B9C6-4F5F-B0CC-0AB91B06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17" y="1096486"/>
            <a:ext cx="11755411" cy="54685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067DB6-9630-4F87-AFE7-739EC5B5C0B9}"/>
              </a:ext>
            </a:extLst>
          </p:cNvPr>
          <p:cNvGrpSpPr/>
          <p:nvPr/>
        </p:nvGrpSpPr>
        <p:grpSpPr>
          <a:xfrm>
            <a:off x="11428668" y="289956"/>
            <a:ext cx="494092" cy="635262"/>
            <a:chOff x="6002213" y="2993206"/>
            <a:chExt cx="1463570" cy="1828800"/>
          </a:xfrm>
        </p:grpSpPr>
        <p:sp>
          <p:nvSpPr>
            <p:cNvPr id="7" name="Page2_E7C3" title="Icon of a document">
              <a:extLst>
                <a:ext uri="{FF2B5EF4-FFF2-40B4-BE49-F238E27FC236}">
                  <a16:creationId xmlns:a16="http://schemas.microsoft.com/office/drawing/2014/main" id="{78328D94-E1D3-4DFE-BEC0-2A412AE4C7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02213" y="2993206"/>
              <a:ext cx="1463570" cy="1828800"/>
            </a:xfrm>
            <a:custGeom>
              <a:avLst/>
              <a:gdLst>
                <a:gd name="T0" fmla="*/ 3310 w 3310"/>
                <a:gd name="T1" fmla="*/ 1102 h 4136"/>
                <a:gd name="T2" fmla="*/ 2206 w 3310"/>
                <a:gd name="T3" fmla="*/ 1102 h 4136"/>
                <a:gd name="T4" fmla="*/ 2206 w 3310"/>
                <a:gd name="T5" fmla="*/ 0 h 4136"/>
                <a:gd name="T6" fmla="*/ 3310 w 3310"/>
                <a:gd name="T7" fmla="*/ 1102 h 4136"/>
                <a:gd name="T8" fmla="*/ 2206 w 3310"/>
                <a:gd name="T9" fmla="*/ 0 h 4136"/>
                <a:gd name="T10" fmla="*/ 0 w 3310"/>
                <a:gd name="T11" fmla="*/ 0 h 4136"/>
                <a:gd name="T12" fmla="*/ 0 w 3310"/>
                <a:gd name="T13" fmla="*/ 4136 h 4136"/>
                <a:gd name="T14" fmla="*/ 3310 w 3310"/>
                <a:gd name="T15" fmla="*/ 4136 h 4136"/>
                <a:gd name="T16" fmla="*/ 3310 w 3310"/>
                <a:gd name="T17" fmla="*/ 1102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0" h="4136">
                  <a:moveTo>
                    <a:pt x="3310" y="1102"/>
                  </a:moveTo>
                  <a:lnTo>
                    <a:pt x="2206" y="1102"/>
                  </a:lnTo>
                  <a:lnTo>
                    <a:pt x="2206" y="0"/>
                  </a:lnTo>
                  <a:moveTo>
                    <a:pt x="3310" y="1102"/>
                  </a:moveTo>
                  <a:lnTo>
                    <a:pt x="2206" y="0"/>
                  </a:lnTo>
                  <a:lnTo>
                    <a:pt x="0" y="0"/>
                  </a:lnTo>
                  <a:lnTo>
                    <a:pt x="0" y="4136"/>
                  </a:lnTo>
                  <a:lnTo>
                    <a:pt x="3310" y="4136"/>
                  </a:lnTo>
                  <a:lnTo>
                    <a:pt x="3310" y="1102"/>
                  </a:ln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8" name="binary" title="Icon of binary code, ones and zeros">
              <a:extLst>
                <a:ext uri="{FF2B5EF4-FFF2-40B4-BE49-F238E27FC236}">
                  <a16:creationId xmlns:a16="http://schemas.microsoft.com/office/drawing/2014/main" id="{47EBCF5F-885A-4E29-B5DF-38F2E809A6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90245" y="3713286"/>
              <a:ext cx="833910" cy="72008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9AD693-ADE5-4A4A-9120-C595EE2CFEBE}"/>
              </a:ext>
            </a:extLst>
          </p:cNvPr>
          <p:cNvSpPr txBox="1"/>
          <p:nvPr/>
        </p:nvSpPr>
        <p:spPr>
          <a:xfrm>
            <a:off x="8496144" y="2741158"/>
            <a:ext cx="3478311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Read from </a:t>
            </a:r>
            <a:r>
              <a:rPr lang="en-GB" sz="1568" i="1">
                <a:solidFill>
                  <a:schemeClr val="bg1"/>
                </a:solidFill>
              </a:rPr>
              <a:t>input binding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030A1B-89B8-4C29-B3BB-67CCD456DF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66520" y="2994608"/>
            <a:ext cx="3529624" cy="0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1FDFB6-6028-4E21-BFC6-A4751D54C0B5}"/>
              </a:ext>
            </a:extLst>
          </p:cNvPr>
          <p:cNvSpPr txBox="1"/>
          <p:nvPr/>
        </p:nvSpPr>
        <p:spPr>
          <a:xfrm>
            <a:off x="8496144" y="4399669"/>
            <a:ext cx="3478311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Read from </a:t>
            </a:r>
            <a:r>
              <a:rPr lang="en-GB" sz="1568" i="1">
                <a:solidFill>
                  <a:schemeClr val="bg1"/>
                </a:solidFill>
              </a:rPr>
              <a:t>input binding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F09312-CD06-431C-BDDC-E68AD83882F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519555" y="4653120"/>
            <a:ext cx="1976589" cy="0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89AF14-F65A-4C67-98E5-9E91E068BA04}"/>
              </a:ext>
            </a:extLst>
          </p:cNvPr>
          <p:cNvSpPr txBox="1"/>
          <p:nvPr/>
        </p:nvSpPr>
        <p:spPr>
          <a:xfrm>
            <a:off x="8496144" y="6244047"/>
            <a:ext cx="3478311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Write to </a:t>
            </a:r>
            <a:r>
              <a:rPr lang="en-GB" sz="1568" i="1">
                <a:solidFill>
                  <a:schemeClr val="bg1"/>
                </a:solidFill>
              </a:rPr>
              <a:t>output binding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3854AE-3C8C-42F3-A23C-DD7C25D9443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731332" y="6111515"/>
            <a:ext cx="1764812" cy="385983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7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398" y="2308593"/>
            <a:ext cx="10927820" cy="1266359"/>
          </a:xfrm>
        </p:spPr>
        <p:txBody>
          <a:bodyPr/>
          <a:lstStyle/>
          <a:p>
            <a:r>
              <a:rPr lang="en-US" sz="8798" dirty="0"/>
              <a:t>Introducing</a:t>
            </a:r>
            <a:br>
              <a:rPr lang="en-US" sz="8798" dirty="0"/>
            </a:br>
            <a:r>
              <a:rPr lang="en-US" sz="8798" dirty="0"/>
              <a:t>Azure Functions 2.0</a:t>
            </a:r>
          </a:p>
        </p:txBody>
      </p:sp>
    </p:spTree>
    <p:extLst>
      <p:ext uri="{BB962C8B-B14F-4D97-AF65-F5344CB8AC3E}">
        <p14:creationId xmlns:p14="http://schemas.microsoft.com/office/powerpoint/2010/main" val="4412759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4E8C73-F2A5-4755-A3EC-B19EA802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everywhere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5969E6-40BB-421F-A203-77E45DEC7690}"/>
              </a:ext>
            </a:extLst>
          </p:cNvPr>
          <p:cNvSpPr/>
          <p:nvPr/>
        </p:nvSpPr>
        <p:spPr bwMode="auto">
          <a:xfrm>
            <a:off x="586390" y="3627225"/>
            <a:ext cx="1278986" cy="9144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Platform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935AC29-D735-4B57-9978-EC3777496FFD}"/>
              </a:ext>
            </a:extLst>
          </p:cNvPr>
          <p:cNvSpPr/>
          <p:nvPr/>
        </p:nvSpPr>
        <p:spPr bwMode="auto">
          <a:xfrm>
            <a:off x="586390" y="4541625"/>
            <a:ext cx="1278986" cy="9144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delivery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BC4B803-2C13-4ACB-BA62-53EB5939F838}"/>
              </a:ext>
            </a:extLst>
          </p:cNvPr>
          <p:cNvSpPr/>
          <p:nvPr/>
        </p:nvSpPr>
        <p:spPr bwMode="auto">
          <a:xfrm>
            <a:off x="586858" y="5456025"/>
            <a:ext cx="1278986" cy="9144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Operating system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31C73A90-BA06-4C9A-91A8-47C0949BA20B}"/>
              </a:ext>
            </a:extLst>
          </p:cNvPr>
          <p:cNvGrpSpPr/>
          <p:nvPr/>
        </p:nvGrpSpPr>
        <p:grpSpPr>
          <a:xfrm>
            <a:off x="4692071" y="2941425"/>
            <a:ext cx="1292779" cy="3429000"/>
            <a:chOff x="4692071" y="2941425"/>
            <a:chExt cx="1292779" cy="3429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157D346-725D-4D8F-A127-CED8C0799390}"/>
                </a:ext>
              </a:extLst>
            </p:cNvPr>
            <p:cNvSpPr/>
            <p:nvPr/>
          </p:nvSpPr>
          <p:spPr bwMode="auto">
            <a:xfrm>
              <a:off x="4696266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11C7BC1-78D7-4424-94D3-E3155A54636D}"/>
                </a:ext>
              </a:extLst>
            </p:cNvPr>
            <p:cNvSpPr/>
            <p:nvPr/>
          </p:nvSpPr>
          <p:spPr bwMode="auto">
            <a:xfrm>
              <a:off x="4696266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012833-6171-4A8C-BBCF-7480A07BC0D8}"/>
                </a:ext>
              </a:extLst>
            </p:cNvPr>
            <p:cNvSpPr/>
            <p:nvPr/>
          </p:nvSpPr>
          <p:spPr bwMode="auto">
            <a:xfrm>
              <a:off x="4696734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51CD0BA-23C8-45B8-AE1C-03293F51744F}"/>
                </a:ext>
              </a:extLst>
            </p:cNvPr>
            <p:cNvSpPr/>
            <p:nvPr/>
          </p:nvSpPr>
          <p:spPr bwMode="auto">
            <a:xfrm>
              <a:off x="4696266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Functions service</a:t>
              </a: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3A8897E8-22A3-4797-81A7-71C4FF1E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225" y="4727607"/>
              <a:ext cx="630295" cy="542436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3B029AE-2640-4A47-B87A-1F297DA28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7182" t="20471" r="27182" b="20471"/>
            <a:stretch/>
          </p:blipFill>
          <p:spPr>
            <a:xfrm>
              <a:off x="4695732" y="4679078"/>
              <a:ext cx="639493" cy="639493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191177F-9CE1-426E-A7E5-03B9A45AEF22}"/>
                </a:ext>
              </a:extLst>
            </p:cNvPr>
            <p:cNvSpPr txBox="1"/>
            <p:nvPr/>
          </p:nvSpPr>
          <p:spPr>
            <a:xfrm>
              <a:off x="4695732" y="527389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 or container</a:t>
              </a:r>
            </a:p>
          </p:txBody>
        </p:sp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560EE330-0ED5-479E-802C-11F3D71D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94279" y="3826842"/>
              <a:ext cx="508041" cy="508041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A6CC6B6-123C-4D49-B948-FB17956BE5A4}"/>
                </a:ext>
              </a:extLst>
            </p:cNvPr>
            <p:cNvSpPr txBox="1"/>
            <p:nvPr/>
          </p:nvSpPr>
          <p:spPr>
            <a:xfrm>
              <a:off x="4704690" y="434052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 plan</a:t>
              </a:r>
            </a:p>
          </p:txBody>
        </p: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22F94C56-FC18-4458-AE0D-B42E5362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37539" y="3820864"/>
              <a:ext cx="548640" cy="548640"/>
            </a:xfrm>
            <a:prstGeom prst="rect">
              <a:avLst/>
            </a:prstGeom>
          </p:spPr>
        </p:pic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99FDA2DD-C9CD-484C-BB05-440EB0E33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69443" y="5675100"/>
              <a:ext cx="476250" cy="476250"/>
            </a:xfrm>
            <a:prstGeom prst="rect">
              <a:avLst/>
            </a:prstGeom>
          </p:spPr>
        </p:pic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301AEEA4-C269-48E5-B871-EABA9CDA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07865" y="5675247"/>
              <a:ext cx="476250" cy="476250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A7CDB10-9EDC-4F16-A5F3-BAF75E347694}"/>
                </a:ext>
              </a:extLst>
            </p:cNvPr>
            <p:cNvSpPr txBox="1"/>
            <p:nvPr/>
          </p:nvSpPr>
          <p:spPr>
            <a:xfrm>
              <a:off x="4692071" y="61800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or Linux</a:t>
              </a: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0D4EB2AE-6F2F-435E-9DEB-A761679EFBE6}"/>
              </a:ext>
            </a:extLst>
          </p:cNvPr>
          <p:cNvGrpSpPr/>
          <p:nvPr/>
        </p:nvGrpSpPr>
        <p:grpSpPr>
          <a:xfrm>
            <a:off x="3317981" y="2941425"/>
            <a:ext cx="1289791" cy="3429000"/>
            <a:chOff x="3317981" y="2941425"/>
            <a:chExt cx="1289791" cy="3429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FA65883-9F52-4ACF-BDFD-460CE6E702B0}"/>
                </a:ext>
              </a:extLst>
            </p:cNvPr>
            <p:cNvSpPr/>
            <p:nvPr/>
          </p:nvSpPr>
          <p:spPr bwMode="auto">
            <a:xfrm>
              <a:off x="3328318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BFB8BA9-B6F3-4BCF-8F5A-2393D1090BE1}"/>
                </a:ext>
              </a:extLst>
            </p:cNvPr>
            <p:cNvSpPr/>
            <p:nvPr/>
          </p:nvSpPr>
          <p:spPr bwMode="auto">
            <a:xfrm>
              <a:off x="3328318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6D9FF20-CC67-4437-A86A-F1AC8C3D4620}"/>
                </a:ext>
              </a:extLst>
            </p:cNvPr>
            <p:cNvSpPr/>
            <p:nvPr/>
          </p:nvSpPr>
          <p:spPr bwMode="auto">
            <a:xfrm>
              <a:off x="3328786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2D15FF-8E83-48F2-8EAA-3590BFBF6108}"/>
                </a:ext>
              </a:extLst>
            </p:cNvPr>
            <p:cNvSpPr/>
            <p:nvPr/>
          </p:nvSpPr>
          <p:spPr bwMode="auto">
            <a:xfrm>
              <a:off x="3328318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FF8209-0615-42BA-9995-520CF0032A24}"/>
                </a:ext>
              </a:extLst>
            </p:cNvPr>
            <p:cNvSpPr txBox="1"/>
            <p:nvPr/>
          </p:nvSpPr>
          <p:spPr>
            <a:xfrm>
              <a:off x="3324126" y="52656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D390A888-2766-4D34-8F29-B7FE0FC04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7182" t="20471" r="27182" b="20471"/>
            <a:stretch/>
          </p:blipFill>
          <p:spPr>
            <a:xfrm>
              <a:off x="3638882" y="4679077"/>
              <a:ext cx="639493" cy="639493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1641EDD-059C-4508-ABA7-DF1DACC5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84308" y="3826842"/>
              <a:ext cx="548640" cy="54864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0812C70-2D37-41D2-92BD-3B131608CBB5}"/>
                </a:ext>
              </a:extLst>
            </p:cNvPr>
            <p:cNvSpPr txBox="1"/>
            <p:nvPr/>
          </p:nvSpPr>
          <p:spPr>
            <a:xfrm>
              <a:off x="3318687" y="434835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Consumption plan</a:t>
              </a:r>
            </a:p>
          </p:txBody>
        </p:sp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5DCA56A1-8591-4DE4-9D15-CE65D8DD6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10770" y="5681074"/>
              <a:ext cx="476250" cy="476250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996861BD-287E-4182-B1A5-1DECE46E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49693" y="5681074"/>
              <a:ext cx="476250" cy="476250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FE1AC8-7E0D-4681-A775-8AD74DC04C68}"/>
                </a:ext>
              </a:extLst>
            </p:cNvPr>
            <p:cNvSpPr txBox="1"/>
            <p:nvPr/>
          </p:nvSpPr>
          <p:spPr>
            <a:xfrm>
              <a:off x="3317981" y="61800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or Linux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D2102A6-9407-46FA-B9F5-E7BAEA857482}"/>
              </a:ext>
            </a:extLst>
          </p:cNvPr>
          <p:cNvGrpSpPr/>
          <p:nvPr/>
        </p:nvGrpSpPr>
        <p:grpSpPr>
          <a:xfrm>
            <a:off x="10177306" y="2941425"/>
            <a:ext cx="1289360" cy="3429000"/>
            <a:chOff x="10177306" y="2941425"/>
            <a:chExt cx="1289360" cy="3429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38BFFF1-B6BF-430B-9550-B2D4E62D6467}"/>
                </a:ext>
              </a:extLst>
            </p:cNvPr>
            <p:cNvSpPr/>
            <p:nvPr/>
          </p:nvSpPr>
          <p:spPr bwMode="auto">
            <a:xfrm>
              <a:off x="10182119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EED81F5-D73A-46EF-B151-4BEE4F144894}"/>
                </a:ext>
              </a:extLst>
            </p:cNvPr>
            <p:cNvSpPr/>
            <p:nvPr/>
          </p:nvSpPr>
          <p:spPr bwMode="auto">
            <a:xfrm>
              <a:off x="10182119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CD6D35-13FD-4AEB-BC3C-3AA481895FA7}"/>
                </a:ext>
              </a:extLst>
            </p:cNvPr>
            <p:cNvSpPr/>
            <p:nvPr/>
          </p:nvSpPr>
          <p:spPr bwMode="auto">
            <a:xfrm>
              <a:off x="10182587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BB2FFEE-1B51-4AE3-B3A1-33EF06DF2F1F}"/>
                </a:ext>
              </a:extLst>
            </p:cNvPr>
            <p:cNvSpPr/>
            <p:nvPr/>
          </p:nvSpPr>
          <p:spPr bwMode="auto">
            <a:xfrm>
              <a:off x="10182119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B15942F-6782-4BA8-A879-C7218770C9C5}"/>
                </a:ext>
              </a:extLst>
            </p:cNvPr>
            <p:cNvSpPr txBox="1"/>
            <p:nvPr/>
          </p:nvSpPr>
          <p:spPr>
            <a:xfrm>
              <a:off x="10186506" y="52656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F937AEBF-FDA6-4251-AC51-2F096B68C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7182" t="20471" r="27182" b="20471"/>
            <a:stretch/>
          </p:blipFill>
          <p:spPr>
            <a:xfrm>
              <a:off x="10501262" y="4679077"/>
              <a:ext cx="639493" cy="639493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3B72344-225C-4FDF-971B-ACB8F5F8D623}"/>
                </a:ext>
              </a:extLst>
            </p:cNvPr>
            <p:cNvSpPr txBox="1"/>
            <p:nvPr/>
          </p:nvSpPr>
          <p:spPr>
            <a:xfrm>
              <a:off x="10178480" y="4345546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 on Azure Stack</a:t>
              </a:r>
            </a:p>
          </p:txBody>
        </p:sp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51E29701-C22D-4BC8-B7D1-D5B9C22B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88461" y="5675100"/>
              <a:ext cx="476250" cy="47625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D3A0554-CB5F-4C12-B5A8-939324DBB606}"/>
                </a:ext>
              </a:extLst>
            </p:cNvPr>
            <p:cNvSpPr txBox="1"/>
            <p:nvPr/>
          </p:nvSpPr>
          <p:spPr>
            <a:xfrm>
              <a:off x="10177306" y="617141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</a:t>
              </a: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174A5327-5ABF-4C3B-BEBC-7620D4A24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3365" y="3826842"/>
              <a:ext cx="508041" cy="508041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5DD7F5DA-9492-4EB8-B178-D18F75D48FE5}"/>
              </a:ext>
            </a:extLst>
          </p:cNvPr>
          <p:cNvGrpSpPr/>
          <p:nvPr/>
        </p:nvGrpSpPr>
        <p:grpSpPr>
          <a:xfrm>
            <a:off x="7425127" y="2941425"/>
            <a:ext cx="1288052" cy="3429000"/>
            <a:chOff x="7425127" y="2941425"/>
            <a:chExt cx="1288052" cy="34290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A210A89-97DF-4C24-AD35-8DE860EBF7C9}"/>
                </a:ext>
              </a:extLst>
            </p:cNvPr>
            <p:cNvSpPr/>
            <p:nvPr/>
          </p:nvSpPr>
          <p:spPr bwMode="auto">
            <a:xfrm>
              <a:off x="7433725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3139211-B073-4FF7-ACD8-B61F420BBCA3}"/>
                </a:ext>
              </a:extLst>
            </p:cNvPr>
            <p:cNvSpPr/>
            <p:nvPr/>
          </p:nvSpPr>
          <p:spPr bwMode="auto">
            <a:xfrm>
              <a:off x="7433725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892507F-3A98-4190-A0DA-FE5951FCECBD}"/>
                </a:ext>
              </a:extLst>
            </p:cNvPr>
            <p:cNvSpPr/>
            <p:nvPr/>
          </p:nvSpPr>
          <p:spPr bwMode="auto">
            <a:xfrm>
              <a:off x="7434193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6A053E2-B1FF-43B6-865D-8EB117F3ECA1}"/>
                </a:ext>
              </a:extLst>
            </p:cNvPr>
            <p:cNvSpPr/>
            <p:nvPr/>
          </p:nvSpPr>
          <p:spPr bwMode="auto">
            <a:xfrm>
              <a:off x="7433725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Additional Azure hosts</a:t>
              </a:r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458CB64B-4C8F-4EB9-9EFA-E2EA813D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8037" y="4727607"/>
              <a:ext cx="630295" cy="542436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46D6024-8552-458B-ADED-EE7CBF241420}"/>
                </a:ext>
              </a:extLst>
            </p:cNvPr>
            <p:cNvSpPr txBox="1"/>
            <p:nvPr/>
          </p:nvSpPr>
          <p:spPr>
            <a:xfrm>
              <a:off x="7425127" y="52656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7C6B9BA-327C-464E-973C-7E2AE58F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1067" y="3888643"/>
              <a:ext cx="365760" cy="365760"/>
            </a:xfrm>
            <a:prstGeom prst="rect">
              <a:avLst/>
            </a:prstGeom>
          </p:spPr>
        </p:pic>
        <p:pic>
          <p:nvPicPr>
            <p:cNvPr id="228" name="Picture 22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C289756-ED1A-4267-ADE7-B5B7D8D0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89403" y="3895808"/>
              <a:ext cx="365760" cy="365760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FFAC903-AA01-437E-B649-9C979AC1FEA0}"/>
                </a:ext>
              </a:extLst>
            </p:cNvPr>
            <p:cNvSpPr txBox="1"/>
            <p:nvPr/>
          </p:nvSpPr>
          <p:spPr>
            <a:xfrm>
              <a:off x="7432527" y="4345545"/>
              <a:ext cx="12795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AKS, Service Fabric Mesh, …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74A50F6-A026-42A7-A407-4B64718D324B}"/>
                </a:ext>
              </a:extLst>
            </p:cNvPr>
            <p:cNvSpPr/>
            <p:nvPr/>
          </p:nvSpPr>
          <p:spPr bwMode="auto">
            <a:xfrm>
              <a:off x="8301202" y="3901314"/>
              <a:ext cx="365760" cy="36576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</a:p>
          </p:txBody>
        </p:sp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723FFD73-161F-4158-887C-D4E01F28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34478" y="5675992"/>
              <a:ext cx="476250" cy="476250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338C6A1-E5FF-45C5-A13B-9FF33D898E12}"/>
                </a:ext>
              </a:extLst>
            </p:cNvPr>
            <p:cNvSpPr txBox="1"/>
            <p:nvPr/>
          </p:nvSpPr>
          <p:spPr>
            <a:xfrm>
              <a:off x="7429401" y="6186650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Linux</a:t>
              </a:r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B8604A61-CF42-405C-B9B5-CCBA7D3FDA22}"/>
              </a:ext>
            </a:extLst>
          </p:cNvPr>
          <p:cNvGrpSpPr/>
          <p:nvPr/>
        </p:nvGrpSpPr>
        <p:grpSpPr>
          <a:xfrm>
            <a:off x="8799726" y="2941425"/>
            <a:ext cx="1287405" cy="3429000"/>
            <a:chOff x="8799726" y="2941425"/>
            <a:chExt cx="1287405" cy="3429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EB51298-7E94-4758-AF29-1D6A32726ACB}"/>
                </a:ext>
              </a:extLst>
            </p:cNvPr>
            <p:cNvSpPr/>
            <p:nvPr/>
          </p:nvSpPr>
          <p:spPr bwMode="auto">
            <a:xfrm>
              <a:off x="8804573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E36DCB4-7B35-45ED-B991-F65A843DAC76}"/>
                </a:ext>
              </a:extLst>
            </p:cNvPr>
            <p:cNvSpPr/>
            <p:nvPr/>
          </p:nvSpPr>
          <p:spPr bwMode="auto">
            <a:xfrm>
              <a:off x="8804573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0170C4-78BC-4FE3-BAB4-471D67F8943D}"/>
                </a:ext>
              </a:extLst>
            </p:cNvPr>
            <p:cNvSpPr/>
            <p:nvPr/>
          </p:nvSpPr>
          <p:spPr bwMode="auto">
            <a:xfrm>
              <a:off x="8805041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264D9D9-87E4-4FA3-96A4-13AC3178314D}"/>
                </a:ext>
              </a:extLst>
            </p:cNvPr>
            <p:cNvSpPr/>
            <p:nvPr/>
          </p:nvSpPr>
          <p:spPr bwMode="auto">
            <a:xfrm>
              <a:off x="8804573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Non-Azure hosts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454635E1-787B-4C2F-B44B-3A1C1481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8885" y="4727607"/>
              <a:ext cx="630295" cy="542436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72C52D9-1EB6-4F55-89BB-06A4EF1AB7BC}"/>
                </a:ext>
              </a:extLst>
            </p:cNvPr>
            <p:cNvSpPr txBox="1"/>
            <p:nvPr/>
          </p:nvSpPr>
          <p:spPr>
            <a:xfrm>
              <a:off x="8803383" y="5262241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4B9AD101-B40B-4052-BEE4-1F7E32FD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05338" y="5675100"/>
              <a:ext cx="476250" cy="47625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41ADDE8-BD3E-4282-AA36-2735F775EE96}"/>
                </a:ext>
              </a:extLst>
            </p:cNvPr>
            <p:cNvSpPr txBox="1"/>
            <p:nvPr/>
          </p:nvSpPr>
          <p:spPr>
            <a:xfrm>
              <a:off x="8800261" y="6185758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Linux</a:t>
              </a:r>
            </a:p>
          </p:txBody>
        </p:sp>
        <p:pic>
          <p:nvPicPr>
            <p:cNvPr id="201" name="Picture 200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60DAF3C-9F7C-43BF-9E3F-F492716C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48137" y="3893731"/>
              <a:ext cx="365760" cy="354890"/>
            </a:xfrm>
            <a:prstGeom prst="rect">
              <a:avLst/>
            </a:prstGeom>
          </p:spPr>
        </p:pic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E6F6FC5-2254-441D-B894-868A3419DD1F}"/>
                </a:ext>
              </a:extLst>
            </p:cNvPr>
            <p:cNvSpPr/>
            <p:nvPr/>
          </p:nvSpPr>
          <p:spPr bwMode="auto">
            <a:xfrm>
              <a:off x="9666785" y="3901314"/>
              <a:ext cx="365760" cy="36576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6243F16-6BF1-4317-9248-5FD82376CEE4}"/>
                </a:ext>
              </a:extLst>
            </p:cNvPr>
            <p:cNvSpPr txBox="1"/>
            <p:nvPr/>
          </p:nvSpPr>
          <p:spPr>
            <a:xfrm>
              <a:off x="8799726" y="4349855"/>
              <a:ext cx="128740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K8s, raw VMs, &amp; more</a:t>
              </a:r>
            </a:p>
          </p:txBody>
        </p: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955C9753-DFD5-47AF-89F0-DABDCFD7F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30788" t="25888" r="28207" b="21307"/>
            <a:stretch/>
          </p:blipFill>
          <p:spPr>
            <a:xfrm>
              <a:off x="9257461" y="3896707"/>
              <a:ext cx="365760" cy="363963"/>
            </a:xfrm>
            <a:prstGeom prst="rect">
              <a:avLst/>
            </a:prstGeom>
          </p:spPr>
        </p:pic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5ABE7D-6B40-4141-AC69-9C6878A8293A}"/>
              </a:ext>
            </a:extLst>
          </p:cNvPr>
          <p:cNvSpPr/>
          <p:nvPr/>
        </p:nvSpPr>
        <p:spPr bwMode="auto">
          <a:xfrm>
            <a:off x="1957113" y="2575093"/>
            <a:ext cx="1280160" cy="262052"/>
          </a:xfrm>
          <a:prstGeom prst="rect">
            <a:avLst/>
          </a:prstGeom>
          <a:solidFill>
            <a:srgbClr val="5C2D91"/>
          </a:solidFill>
          <a:ln>
            <a:solidFill>
              <a:srgbClr val="32145A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Development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C55852F-342F-4130-81CE-B6564DF73416}"/>
              </a:ext>
            </a:extLst>
          </p:cNvPr>
          <p:cNvSpPr/>
          <p:nvPr/>
        </p:nvSpPr>
        <p:spPr bwMode="auto">
          <a:xfrm>
            <a:off x="3328318" y="2576616"/>
            <a:ext cx="8138348" cy="2605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Hosting</a:t>
            </a:r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1011A497-3B35-490D-970E-90308AA41106}"/>
              </a:ext>
            </a:extLst>
          </p:cNvPr>
          <p:cNvGrpSpPr/>
          <p:nvPr/>
        </p:nvGrpSpPr>
        <p:grpSpPr>
          <a:xfrm>
            <a:off x="6058774" y="2941425"/>
            <a:ext cx="1280866" cy="3429000"/>
            <a:chOff x="6058774" y="2941425"/>
            <a:chExt cx="1280866" cy="342900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4D5C318-6F28-458D-9807-E2D22A050C1C}"/>
                </a:ext>
              </a:extLst>
            </p:cNvPr>
            <p:cNvSpPr/>
            <p:nvPr/>
          </p:nvSpPr>
          <p:spPr bwMode="auto">
            <a:xfrm>
              <a:off x="6059981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163EA99-070D-490A-ACF7-B9269361B041}"/>
                </a:ext>
              </a:extLst>
            </p:cNvPr>
            <p:cNvSpPr/>
            <p:nvPr/>
          </p:nvSpPr>
          <p:spPr bwMode="auto">
            <a:xfrm>
              <a:off x="6059981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45AA712-F75F-4B37-ADD5-A80AF9850BE8}"/>
                </a:ext>
              </a:extLst>
            </p:cNvPr>
            <p:cNvSpPr/>
            <p:nvPr/>
          </p:nvSpPr>
          <p:spPr bwMode="auto">
            <a:xfrm>
              <a:off x="6060449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5F6CAC1-F3DB-47B1-A8DE-8115B9DABDE2}"/>
                </a:ext>
              </a:extLst>
            </p:cNvPr>
            <p:cNvSpPr/>
            <p:nvPr/>
          </p:nvSpPr>
          <p:spPr bwMode="auto">
            <a:xfrm>
              <a:off x="6059981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IoT devices</a:t>
              </a: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9E5EDC53-6B43-4539-B15C-3F8F2129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4293" y="4727607"/>
              <a:ext cx="630295" cy="542436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1F9D8C2-8434-4423-9E40-DE0386606055}"/>
                </a:ext>
              </a:extLst>
            </p:cNvPr>
            <p:cNvSpPr txBox="1"/>
            <p:nvPr/>
          </p:nvSpPr>
          <p:spPr>
            <a:xfrm>
              <a:off x="6059480" y="5268998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587CA4F3-5D6B-4C96-BF9E-683B8BBD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61314" y="5675100"/>
              <a:ext cx="476250" cy="476250"/>
            </a:xfrm>
            <a:prstGeom prst="rect">
              <a:avLst/>
            </a:prstGeom>
          </p:spPr>
        </p:pic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56C413F5-B5EB-4573-A446-8DDDB6504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47135" y="3801824"/>
              <a:ext cx="504609" cy="538705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88511C1-B9E6-4442-8BA3-D919C7C59A78}"/>
                </a:ext>
              </a:extLst>
            </p:cNvPr>
            <p:cNvSpPr txBox="1"/>
            <p:nvPr/>
          </p:nvSpPr>
          <p:spPr>
            <a:xfrm>
              <a:off x="6059414" y="434835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IoT Edge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D5E9FF0-542F-4194-A84D-E5190BE48A65}"/>
                </a:ext>
              </a:extLst>
            </p:cNvPr>
            <p:cNvSpPr txBox="1"/>
            <p:nvPr/>
          </p:nvSpPr>
          <p:spPr>
            <a:xfrm>
              <a:off x="6058774" y="6183330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Linux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1CB66498-40A4-451F-B725-ECE69CEC1D68}"/>
              </a:ext>
            </a:extLst>
          </p:cNvPr>
          <p:cNvGrpSpPr/>
          <p:nvPr/>
        </p:nvGrpSpPr>
        <p:grpSpPr>
          <a:xfrm>
            <a:off x="1953145" y="2940881"/>
            <a:ext cx="1284853" cy="3429544"/>
            <a:chOff x="1953145" y="2940881"/>
            <a:chExt cx="1284853" cy="342954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48AD6D7-1CF3-44A8-AD22-58FADAF4938F}"/>
                </a:ext>
              </a:extLst>
            </p:cNvPr>
            <p:cNvSpPr/>
            <p:nvPr/>
          </p:nvSpPr>
          <p:spPr bwMode="auto">
            <a:xfrm>
              <a:off x="1958544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01FDC67-CECD-4AEB-AFD0-E93C734E8951}"/>
                </a:ext>
              </a:extLst>
            </p:cNvPr>
            <p:cNvSpPr/>
            <p:nvPr/>
          </p:nvSpPr>
          <p:spPr bwMode="auto">
            <a:xfrm>
              <a:off x="1958544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B77705D-805A-4B68-A7E1-4C9077013666}"/>
                </a:ext>
              </a:extLst>
            </p:cNvPr>
            <p:cNvSpPr/>
            <p:nvPr/>
          </p:nvSpPr>
          <p:spPr bwMode="auto">
            <a:xfrm>
              <a:off x="1959012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79AC1F9-0FEC-404C-84E9-16A352E95EA0}"/>
                </a:ext>
              </a:extLst>
            </p:cNvPr>
            <p:cNvSpPr/>
            <p:nvPr/>
          </p:nvSpPr>
          <p:spPr bwMode="auto">
            <a:xfrm>
              <a:off x="1958544" y="2940881"/>
              <a:ext cx="1278986" cy="686344"/>
            </a:xfrm>
            <a:prstGeom prst="rect">
              <a:avLst/>
            </a:prstGeom>
            <a:solidFill>
              <a:srgbClr val="5C2D91"/>
            </a:solidFill>
            <a:ln>
              <a:solidFill>
                <a:srgbClr val="32145A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Local dev machine</a:t>
              </a:r>
            </a:p>
          </p:txBody>
        </p:sp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D1221A1B-EF40-47D6-80E4-93AFA2DD3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7182" t="20471" r="27182" b="20471"/>
            <a:stretch/>
          </p:blipFill>
          <p:spPr>
            <a:xfrm>
              <a:off x="1967224" y="4679078"/>
              <a:ext cx="639493" cy="639493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F39F5A2-4EFB-47E2-92F5-7B5B6FD8A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218" y="4727607"/>
              <a:ext cx="630295" cy="542436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8377AA8-90E4-4B84-9606-F9F5411C5A58}"/>
                </a:ext>
              </a:extLst>
            </p:cNvPr>
            <p:cNvSpPr txBox="1"/>
            <p:nvPr/>
          </p:nvSpPr>
          <p:spPr>
            <a:xfrm>
              <a:off x="1955663" y="5268998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 or container</a:t>
              </a:r>
            </a:p>
          </p:txBody>
        </p:sp>
        <p:pic>
          <p:nvPicPr>
            <p:cNvPr id="169" name="Graphic 168">
              <a:extLst>
                <a:ext uri="{FF2B5EF4-FFF2-40B4-BE49-F238E27FC236}">
                  <a16:creationId xmlns:a16="http://schemas.microsoft.com/office/drawing/2014/main" id="{D1A7FD72-935C-4D0C-B525-58AAC81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69557" y="3651121"/>
              <a:ext cx="274320" cy="27432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94AFD33-856E-4063-9424-6C5F2E66474E}"/>
                </a:ext>
              </a:extLst>
            </p:cNvPr>
            <p:cNvSpPr txBox="1"/>
            <p:nvPr/>
          </p:nvSpPr>
          <p:spPr>
            <a:xfrm>
              <a:off x="1953145" y="434835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Tools + favorite editor</a:t>
              </a:r>
            </a:p>
          </p:txBody>
        </p: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BFD16AC-62E8-4244-B5E1-ABCAD450F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51425" y="5771331"/>
              <a:ext cx="274320" cy="274320"/>
            </a:xfrm>
            <a:prstGeom prst="rect">
              <a:avLst/>
            </a:prstGeom>
          </p:spPr>
        </p:pic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86FC2DE6-49F2-4784-8BF6-CE208D689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23837" y="5870065"/>
              <a:ext cx="365760" cy="86319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3053E11C-C1AA-459A-9FDE-A8756A8C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69190" y="5771331"/>
              <a:ext cx="274320" cy="274320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59F946C-429D-42BB-B447-A652C4D0497E}"/>
                </a:ext>
              </a:extLst>
            </p:cNvPr>
            <p:cNvSpPr txBox="1"/>
            <p:nvPr/>
          </p:nvSpPr>
          <p:spPr>
            <a:xfrm>
              <a:off x="1953145" y="6176832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Windows, macOS, or Linux</a:t>
              </a:r>
            </a:p>
          </p:txBody>
        </p:sp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6B328477-D0E4-41AF-9659-0FF25E56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50443" y="4066412"/>
              <a:ext cx="274320" cy="268833"/>
            </a:xfrm>
            <a:prstGeom prst="rect">
              <a:avLst/>
            </a:prstGeom>
          </p:spPr>
        </p:pic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45C72C51-2282-44D4-8419-E1B6EB15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37276" y="4052180"/>
              <a:ext cx="274320" cy="27991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9CE9A16-B916-49D4-BC3D-E4D222FF8845}"/>
                </a:ext>
              </a:extLst>
            </p:cNvPr>
            <p:cNvSpPr/>
            <p:nvPr/>
          </p:nvSpPr>
          <p:spPr bwMode="auto">
            <a:xfrm>
              <a:off x="2891484" y="4057779"/>
              <a:ext cx="274320" cy="2743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D36DC-57FB-4E44-A60D-0561DF48E990}"/>
                </a:ext>
              </a:extLst>
            </p:cNvPr>
            <p:cNvSpPr/>
            <p:nvPr/>
          </p:nvSpPr>
          <p:spPr bwMode="auto">
            <a:xfrm>
              <a:off x="2449696" y="3925441"/>
              <a:ext cx="274320" cy="14097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DBA5167-7748-4A97-9B35-3A5AECD5C683}"/>
              </a:ext>
            </a:extLst>
          </p:cNvPr>
          <p:cNvGrpSpPr/>
          <p:nvPr/>
        </p:nvGrpSpPr>
        <p:grpSpPr>
          <a:xfrm>
            <a:off x="1958287" y="1434370"/>
            <a:ext cx="3360732" cy="407805"/>
            <a:chOff x="3703586" y="6510650"/>
            <a:chExt cx="3360732" cy="407805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395F2269-BE9E-432D-B898-ED4D6893EABF}"/>
                </a:ext>
              </a:extLst>
            </p:cNvPr>
            <p:cNvSpPr/>
            <p:nvPr/>
          </p:nvSpPr>
          <p:spPr>
            <a:xfrm>
              <a:off x="4063175" y="6510651"/>
              <a:ext cx="3001143" cy="4078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https://github.com/azure/azure-functions-host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(+other repos)</a:t>
              </a:r>
            </a:p>
          </p:txBody>
        </p:sp>
        <p:pic>
          <p:nvPicPr>
            <p:cNvPr id="273" name="Graphic 272">
              <a:extLst>
                <a:ext uri="{FF2B5EF4-FFF2-40B4-BE49-F238E27FC236}">
                  <a16:creationId xmlns:a16="http://schemas.microsoft.com/office/drawing/2014/main" id="{6606E0FB-B7C6-4220-9D9D-42C25BC72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703586" y="6510650"/>
              <a:ext cx="365760" cy="365760"/>
            </a:xfrm>
            <a:prstGeom prst="rect">
              <a:avLst/>
            </a:prstGeom>
          </p:spPr>
        </p:pic>
      </p:grp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9EE4228-C173-4076-91B7-C418C2B99AA6}"/>
              </a:ext>
            </a:extLst>
          </p:cNvPr>
          <p:cNvSpPr/>
          <p:nvPr/>
        </p:nvSpPr>
        <p:spPr bwMode="auto">
          <a:xfrm>
            <a:off x="1958287" y="1842175"/>
            <a:ext cx="1278986" cy="4569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host runtime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EAE162AE-4FBE-4FD6-B023-D8FA7F4A9E84}"/>
              </a:ext>
            </a:extLst>
          </p:cNvPr>
          <p:cNvSpPr/>
          <p:nvPr/>
        </p:nvSpPr>
        <p:spPr bwMode="auto">
          <a:xfrm>
            <a:off x="1958288" y="1842175"/>
            <a:ext cx="9508378" cy="4569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8B3144E-F845-4628-84EB-0FA1DB7720AC}"/>
              </a:ext>
            </a:extLst>
          </p:cNvPr>
          <p:cNvSpPr/>
          <p:nvPr/>
        </p:nvSpPr>
        <p:spPr bwMode="auto">
          <a:xfrm>
            <a:off x="3317982" y="1842175"/>
            <a:ext cx="1278986" cy="4569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Core Tools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247554C-6217-49DC-8278-1B98264CE546}"/>
              </a:ext>
            </a:extLst>
          </p:cNvPr>
          <p:cNvSpPr/>
          <p:nvPr/>
        </p:nvSpPr>
        <p:spPr bwMode="auto">
          <a:xfrm>
            <a:off x="4704690" y="1842175"/>
            <a:ext cx="1280160" cy="4569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base Docker image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C963CF5-5434-43E5-BE95-470255309F92}"/>
              </a:ext>
            </a:extLst>
          </p:cNvPr>
          <p:cNvSpPr/>
          <p:nvPr/>
        </p:nvSpPr>
        <p:spPr bwMode="auto">
          <a:xfrm>
            <a:off x="6058773" y="1842175"/>
            <a:ext cx="1280161" cy="4569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.NET Docker image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9606F94A-3188-4E4B-849C-03D9E1867CC2}"/>
              </a:ext>
            </a:extLst>
          </p:cNvPr>
          <p:cNvSpPr/>
          <p:nvPr/>
        </p:nvSpPr>
        <p:spPr bwMode="auto">
          <a:xfrm>
            <a:off x="7431878" y="1842175"/>
            <a:ext cx="1280161" cy="4569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 Node Docker image</a:t>
            </a: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41A4B708-5D24-47D7-94C7-1000AF9E9DC0}"/>
              </a:ext>
            </a:extLst>
          </p:cNvPr>
          <p:cNvSpPr/>
          <p:nvPr/>
        </p:nvSpPr>
        <p:spPr bwMode="auto">
          <a:xfrm>
            <a:off x="8799726" y="1842175"/>
            <a:ext cx="1280161" cy="4569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●●●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9B1996A6-0E33-4E32-82D7-EF738E114A5B}"/>
              </a:ext>
            </a:extLst>
          </p:cNvPr>
          <p:cNvCxnSpPr>
            <a:stCxn id="274" idx="2"/>
            <a:endCxn id="209" idx="0"/>
          </p:cNvCxnSpPr>
          <p:nvPr/>
        </p:nvCxnSpPr>
        <p:spPr>
          <a:xfrm flipH="1">
            <a:off x="2597193" y="2299077"/>
            <a:ext cx="587" cy="276016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9" name="Connector: Elbow 378">
            <a:extLst>
              <a:ext uri="{FF2B5EF4-FFF2-40B4-BE49-F238E27FC236}">
                <a16:creationId xmlns:a16="http://schemas.microsoft.com/office/drawing/2014/main" id="{AFFCF5F3-04CE-4E2E-AE2C-A65CBC8CA830}"/>
              </a:ext>
            </a:extLst>
          </p:cNvPr>
          <p:cNvCxnSpPr>
            <a:cxnSpLocks/>
            <a:stCxn id="274" idx="2"/>
            <a:endCxn id="212" idx="0"/>
          </p:cNvCxnSpPr>
          <p:nvPr/>
        </p:nvCxnSpPr>
        <p:spPr>
          <a:xfrm rot="16200000" flipH="1">
            <a:off x="4858867" y="37990"/>
            <a:ext cx="277539" cy="4799712"/>
          </a:xfrm>
          <a:prstGeom prst="bentConnector3">
            <a:avLst>
              <a:gd name="adj1" fmla="val 50000"/>
            </a:avLst>
          </a:prstGeom>
          <a:ln>
            <a:headEnd type="none" w="lg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827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0" grpId="0"/>
      <p:bldP spid="209" grpId="0" animBg="1"/>
      <p:bldP spid="212" grpId="0" animBg="1"/>
      <p:bldP spid="274" grpId="0"/>
      <p:bldP spid="275" grpId="0" animBg="1"/>
      <p:bldP spid="276" grpId="0"/>
      <p:bldP spid="278" grpId="0"/>
      <p:bldP spid="372" grpId="0"/>
      <p:bldP spid="373" grpId="0"/>
      <p:bldP spid="3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075937A-B84D-403A-B486-57F10211B0F6}"/>
              </a:ext>
            </a:extLst>
          </p:cNvPr>
          <p:cNvSpPr/>
          <p:nvPr/>
        </p:nvSpPr>
        <p:spPr bwMode="auto">
          <a:xfrm>
            <a:off x="6208777" y="2103204"/>
            <a:ext cx="2651760" cy="2651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4AA8AB-1D8E-4C4E-8374-3148CBBAB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122" y="2632352"/>
            <a:ext cx="1674030" cy="167403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CF3B677-925F-4D99-894D-DA2F3BD60622}"/>
              </a:ext>
            </a:extLst>
          </p:cNvPr>
          <p:cNvSpPr/>
          <p:nvPr/>
        </p:nvSpPr>
        <p:spPr bwMode="auto">
          <a:xfrm>
            <a:off x="6196583" y="1957158"/>
            <a:ext cx="2651760" cy="295351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97375-5FF1-459F-AD36-0861C9716FBF}"/>
              </a:ext>
            </a:extLst>
          </p:cNvPr>
          <p:cNvSpPr/>
          <p:nvPr/>
        </p:nvSpPr>
        <p:spPr bwMode="auto">
          <a:xfrm>
            <a:off x="585210" y="1957158"/>
            <a:ext cx="5510789" cy="295351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6FEFC2-E135-41D7-8619-37FC896357E1}"/>
              </a:ext>
            </a:extLst>
          </p:cNvPr>
          <p:cNvSpPr/>
          <p:nvPr/>
        </p:nvSpPr>
        <p:spPr bwMode="auto">
          <a:xfrm>
            <a:off x="585218" y="2089404"/>
            <a:ext cx="5394959" cy="267348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1A2AB-4772-496C-A4C0-5E7693E3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options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8CE425-DEE0-4319-B74A-9CB220AF6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9711" y="2304312"/>
            <a:ext cx="1229891" cy="22495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1A1AE4-C992-4A44-9E58-AB7CBFA8B0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120"/>
          <a:stretch/>
        </p:blipFill>
        <p:spPr>
          <a:xfrm>
            <a:off x="9056373" y="3100828"/>
            <a:ext cx="2408294" cy="7497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FA00809-98F5-46F3-947B-E71F23126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1097" y="2702778"/>
            <a:ext cx="2526401" cy="154581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562553-89FA-474E-B3DD-2B68FDC645B2}"/>
              </a:ext>
            </a:extLst>
          </p:cNvPr>
          <p:cNvSpPr/>
          <p:nvPr/>
        </p:nvSpPr>
        <p:spPr bwMode="auto">
          <a:xfrm>
            <a:off x="585216" y="2098491"/>
            <a:ext cx="2651760" cy="2651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5982680-31FD-41E9-961A-FDD380C35774}"/>
              </a:ext>
            </a:extLst>
          </p:cNvPr>
          <p:cNvSpPr txBox="1">
            <a:spLocks/>
          </p:cNvSpPr>
          <p:nvPr/>
        </p:nvSpPr>
        <p:spPr>
          <a:xfrm>
            <a:off x="6712714" y="1793611"/>
            <a:ext cx="1643884" cy="307777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0" normalizeH="0" baseline="0" noProof="0" dirty="0">
                <a:ln w="3175"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Public preview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D499B6-F47C-416B-B049-B3313E75E32B}"/>
              </a:ext>
            </a:extLst>
          </p:cNvPr>
          <p:cNvSpPr/>
          <p:nvPr/>
        </p:nvSpPr>
        <p:spPr bwMode="auto">
          <a:xfrm>
            <a:off x="3328417" y="2098491"/>
            <a:ext cx="2651760" cy="2651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EBA072-90C4-4474-8347-80F9CD37389C}"/>
              </a:ext>
            </a:extLst>
          </p:cNvPr>
          <p:cNvSpPr/>
          <p:nvPr/>
        </p:nvSpPr>
        <p:spPr bwMode="auto">
          <a:xfrm>
            <a:off x="8951977" y="2103204"/>
            <a:ext cx="2651760" cy="2651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CFB9AF-3457-45A0-B58B-DFE4DFD63AA6}"/>
              </a:ext>
            </a:extLst>
          </p:cNvPr>
          <p:cNvCxnSpPr/>
          <p:nvPr/>
        </p:nvCxnSpPr>
        <p:spPr>
          <a:xfrm>
            <a:off x="2070100" y="228600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6994256-E2EF-4EE5-8A99-E7A0C0CAE023}"/>
              </a:ext>
            </a:extLst>
          </p:cNvPr>
          <p:cNvSpPr/>
          <p:nvPr/>
        </p:nvSpPr>
        <p:spPr bwMode="auto">
          <a:xfrm>
            <a:off x="9056372" y="2098491"/>
            <a:ext cx="2408295" cy="3108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406C7A8-B0EB-4C0E-9692-99B5D8D67051}"/>
              </a:ext>
            </a:extLst>
          </p:cNvPr>
          <p:cNvCxnSpPr>
            <a:cxnSpLocks/>
            <a:stCxn id="52" idx="1"/>
            <a:endCxn id="52" idx="3"/>
          </p:cNvCxnSpPr>
          <p:nvPr/>
        </p:nvCxnSpPr>
        <p:spPr>
          <a:xfrm>
            <a:off x="9056372" y="2253939"/>
            <a:ext cx="2408295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060C775-57FA-49F9-9657-D50539FE6924}"/>
              </a:ext>
            </a:extLst>
          </p:cNvPr>
          <p:cNvSpPr/>
          <p:nvPr/>
        </p:nvSpPr>
        <p:spPr bwMode="auto">
          <a:xfrm>
            <a:off x="9980296" y="2098491"/>
            <a:ext cx="560445" cy="310896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New!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6BCCF0-4CC3-4A18-8BFF-66688FA9BAB1}"/>
              </a:ext>
            </a:extLst>
          </p:cNvPr>
          <p:cNvSpPr/>
          <p:nvPr/>
        </p:nvSpPr>
        <p:spPr bwMode="auto">
          <a:xfrm>
            <a:off x="9056372" y="4439355"/>
            <a:ext cx="2408295" cy="3108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F56CBE-1A28-4CF6-AE48-1BD8A228E61A}"/>
              </a:ext>
            </a:extLst>
          </p:cNvPr>
          <p:cNvCxnSpPr>
            <a:cxnSpLocks/>
            <a:stCxn id="57" idx="1"/>
            <a:endCxn id="57" idx="3"/>
          </p:cNvCxnSpPr>
          <p:nvPr/>
        </p:nvCxnSpPr>
        <p:spPr>
          <a:xfrm>
            <a:off x="9056372" y="4594803"/>
            <a:ext cx="2408295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FBF210E-4180-4A59-9202-B0C8F737C572}"/>
              </a:ext>
            </a:extLst>
          </p:cNvPr>
          <p:cNvSpPr/>
          <p:nvPr/>
        </p:nvSpPr>
        <p:spPr bwMode="auto">
          <a:xfrm>
            <a:off x="586740" y="5519579"/>
            <a:ext cx="11018520" cy="5539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More on the way!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B6AEA38-E5E7-4AEB-B20E-80FA70762498}"/>
              </a:ext>
            </a:extLst>
          </p:cNvPr>
          <p:cNvSpPr txBox="1">
            <a:spLocks/>
          </p:cNvSpPr>
          <p:nvPr/>
        </p:nvSpPr>
        <p:spPr>
          <a:xfrm>
            <a:off x="2229102" y="1784215"/>
            <a:ext cx="2107183" cy="3077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0" normalizeH="0" baseline="0" noProof="0" dirty="0">
                <a:ln w="3175"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Generally available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F07052-726F-463C-AED9-7948EB69FE37}"/>
              </a:ext>
            </a:extLst>
          </p:cNvPr>
          <p:cNvSpPr/>
          <p:nvPr/>
        </p:nvSpPr>
        <p:spPr bwMode="auto">
          <a:xfrm>
            <a:off x="8934638" y="1957158"/>
            <a:ext cx="2651760" cy="2953510"/>
          </a:xfrm>
          <a:prstGeom prst="rect">
            <a:avLst/>
          </a:prstGeom>
          <a:noFill/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EC7EDDA-A7F9-4C95-A27F-1832D48CB4DC}"/>
              </a:ext>
            </a:extLst>
          </p:cNvPr>
          <p:cNvSpPr txBox="1">
            <a:spLocks/>
          </p:cNvSpPr>
          <p:nvPr/>
        </p:nvSpPr>
        <p:spPr>
          <a:xfrm>
            <a:off x="9406538" y="1790714"/>
            <a:ext cx="1707960" cy="307777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0" normalizeH="0" baseline="0" noProof="0" dirty="0">
                <a:ln w="3175"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Public preview</a:t>
            </a:r>
          </a:p>
        </p:txBody>
      </p:sp>
    </p:spTree>
    <p:extLst>
      <p:ext uri="{BB962C8B-B14F-4D97-AF65-F5344CB8AC3E}">
        <p14:creationId xmlns:p14="http://schemas.microsoft.com/office/powerpoint/2010/main" val="949933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3" grpId="0" animBg="1"/>
      <p:bldP spid="24" grpId="0" animBg="1"/>
      <p:bldP spid="52" grpId="0"/>
      <p:bldP spid="54" grpId="0" animBg="1"/>
      <p:bldP spid="57" grpId="0"/>
      <p:bldP spid="61" grpId="0"/>
      <p:bldP spid="23" grpId="0" animBg="1"/>
      <p:bldP spid="2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A04B-1998-4F96-82BA-5911F978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31" y="375364"/>
            <a:ext cx="11018520" cy="553998"/>
          </a:xfrm>
        </p:spPr>
        <p:txBody>
          <a:bodyPr/>
          <a:lstStyle/>
          <a:p>
            <a:r>
              <a:rPr lang="en-US" dirty="0"/>
              <a:t>Bindings and integrations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664D73-566C-4702-B15F-C4211FB5B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3046988"/>
          </a:xfrm>
        </p:spPr>
        <p:txBody>
          <a:bodyPr/>
          <a:lstStyle/>
          <a:p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Functions 1.0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Microsoft.NET.Sdk.Functions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(.NET Framework 4.6)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HTTP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Timer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Service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EventHubs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Cosmos DB</a:t>
            </a:r>
            <a:endParaRPr lang="en-US" sz="1600" dirty="0">
              <a:latin typeface="+mn-l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9195A2-BA97-4929-862A-1AAAB63A6A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6280" y="1435100"/>
            <a:ext cx="5812971" cy="4493538"/>
          </a:xfrm>
        </p:spPr>
        <p:txBody>
          <a:bodyPr/>
          <a:lstStyle/>
          <a:p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Functions 2.0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Microsoft.NET.Sdk.Functions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(.NET Standard 2.0)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HTTP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Timer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Microsoft.Azure.WebJobs.Extensions.Storage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3.0.0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Microsoft.Azure.WebJobs.Extensions.ServiceBus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3.0.0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Microsoft.Azure.Webjobs.Extensions.EventHubs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3.0.0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Microsoft.Azure.WebJobs.Extensions.CosmosDB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3.0.0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Microsoft.Azure.Webjobs.Extensions.EventGrid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2.0.0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Microsoft.Azure.WebJobs.Extensions.DurableTask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1.4.0</a:t>
            </a:r>
          </a:p>
          <a:p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Microsoft.Azure.Webjobs.Extensions.MicrosoftGraph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1.0.0-beta</a:t>
            </a:r>
          </a:p>
        </p:txBody>
      </p:sp>
    </p:spTree>
    <p:extLst>
      <p:ext uri="{BB962C8B-B14F-4D97-AF65-F5344CB8AC3E}">
        <p14:creationId xmlns:p14="http://schemas.microsoft.com/office/powerpoint/2010/main" val="2833634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02D68285-415E-47AB-AF42-D90A306051C5}"/>
              </a:ext>
            </a:extLst>
          </p:cNvPr>
          <p:cNvSpPr txBox="1"/>
          <p:nvPr/>
        </p:nvSpPr>
        <p:spPr>
          <a:xfrm>
            <a:off x="3508531" y="4472136"/>
            <a:ext cx="24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"Hello BRK3348!"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A988B2-EF9C-4D6F-B968-F779BB9F3216}"/>
              </a:ext>
            </a:extLst>
          </p:cNvPr>
          <p:cNvSpPr txBox="1"/>
          <p:nvPr/>
        </p:nvSpPr>
        <p:spPr>
          <a:xfrm>
            <a:off x="1411493" y="4470489"/>
            <a:ext cx="276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["Hello BRK3348!"]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14EBD5-9387-4F42-A2DE-5F54D875CBF9}"/>
              </a:ext>
            </a:extLst>
          </p:cNvPr>
          <p:cNvSpPr/>
          <p:nvPr/>
        </p:nvSpPr>
        <p:spPr>
          <a:xfrm>
            <a:off x="1953180" y="3142200"/>
            <a:ext cx="1685925" cy="1009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Orchestrator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7AB49D-2717-4EAB-AE67-6F41F3D88B89}"/>
              </a:ext>
            </a:extLst>
          </p:cNvPr>
          <p:cNvSpPr/>
          <p:nvPr/>
        </p:nvSpPr>
        <p:spPr>
          <a:xfrm>
            <a:off x="5325030" y="3142200"/>
            <a:ext cx="1685925" cy="100965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0435B-89A7-4CEE-839F-391E09C73A6B}"/>
              </a:ext>
            </a:extLst>
          </p:cNvPr>
          <p:cNvSpPr/>
          <p:nvPr/>
        </p:nvSpPr>
        <p:spPr>
          <a:xfrm>
            <a:off x="3639105" y="5532975"/>
            <a:ext cx="1685925" cy="100965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Execution History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3B66-E217-4AD4-94DC-CB5D2613AE88}"/>
              </a:ext>
            </a:extLst>
          </p:cNvPr>
          <p:cNvSpPr/>
          <p:nvPr/>
        </p:nvSpPr>
        <p:spPr>
          <a:xfrm>
            <a:off x="989311" y="1144043"/>
            <a:ext cx="10213377" cy="1477328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outputs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4B3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outputs.Add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await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context.CallActivityAsync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83B01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SayHello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"BRK3348"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outputs;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FEF3C7-1ECE-4D6C-B051-13B954143BA0}"/>
              </a:ext>
            </a:extLst>
          </p:cNvPr>
          <p:cNvSpPr/>
          <p:nvPr/>
        </p:nvSpPr>
        <p:spPr>
          <a:xfrm>
            <a:off x="989310" y="3470812"/>
            <a:ext cx="759084" cy="3524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09ADE-6152-41E6-894E-3E7EC08070BD}"/>
              </a:ext>
            </a:extLst>
          </p:cNvPr>
          <p:cNvSpPr/>
          <p:nvPr/>
        </p:nvSpPr>
        <p:spPr>
          <a:xfrm>
            <a:off x="1950664" y="3142200"/>
            <a:ext cx="1685925" cy="101249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Orchestrator 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80A84-DB02-49C9-B75B-E3D153FADEE0}"/>
              </a:ext>
            </a:extLst>
          </p:cNvPr>
          <p:cNvSpPr/>
          <p:nvPr/>
        </p:nvSpPr>
        <p:spPr>
          <a:xfrm>
            <a:off x="989310" y="1198156"/>
            <a:ext cx="10213376" cy="292894"/>
          </a:xfrm>
          <a:prstGeom prst="rect">
            <a:avLst/>
          </a:prstGeom>
          <a:solidFill>
            <a:schemeClr val="accent4">
              <a:alpha val="25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80975FD-6B4B-4EBE-97E9-ACFD0E3E5975}"/>
              </a:ext>
            </a:extLst>
          </p:cNvPr>
          <p:cNvSpPr/>
          <p:nvPr/>
        </p:nvSpPr>
        <p:spPr>
          <a:xfrm rot="2717947">
            <a:off x="2178837" y="4674327"/>
            <a:ext cx="1550398" cy="3524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1A0F76-6CD2-4C26-A468-816D65BE245C}"/>
              </a:ext>
            </a:extLst>
          </p:cNvPr>
          <p:cNvSpPr/>
          <p:nvPr/>
        </p:nvSpPr>
        <p:spPr>
          <a:xfrm rot="13526862">
            <a:off x="2863907" y="4674327"/>
            <a:ext cx="1550398" cy="3524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ABAA60-2D45-4924-956E-C60614A3E6B1}"/>
              </a:ext>
            </a:extLst>
          </p:cNvPr>
          <p:cNvSpPr txBox="1"/>
          <p:nvPr/>
        </p:nvSpPr>
        <p:spPr>
          <a:xfrm>
            <a:off x="2438970" y="4662201"/>
            <a:ext cx="26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95162D80-3A97-40E2-9153-B65408B72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0407" y="4456062"/>
            <a:ext cx="412278" cy="41227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D4FB0E22-87C4-4338-8697-8CD909568941}"/>
              </a:ext>
            </a:extLst>
          </p:cNvPr>
          <p:cNvSpPr/>
          <p:nvPr/>
        </p:nvSpPr>
        <p:spPr>
          <a:xfrm>
            <a:off x="3896524" y="3470812"/>
            <a:ext cx="1207586" cy="3524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9" name="Graphic 28" descr="Clock">
            <a:extLst>
              <a:ext uri="{FF2B5EF4-FFF2-40B4-BE49-F238E27FC236}">
                <a16:creationId xmlns:a16="http://schemas.microsoft.com/office/drawing/2014/main" id="{3CB87896-1407-4838-A2EE-F2A27A59C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927" y="3114579"/>
            <a:ext cx="412278" cy="41227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4911197-3DC7-4EBB-931C-31A8E1B1928A}"/>
              </a:ext>
            </a:extLst>
          </p:cNvPr>
          <p:cNvSpPr/>
          <p:nvPr/>
        </p:nvSpPr>
        <p:spPr>
          <a:xfrm>
            <a:off x="5325027" y="3142201"/>
            <a:ext cx="1685925" cy="101059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24105-1E6F-4EB0-9031-F47FA25EF706}"/>
              </a:ext>
            </a:extLst>
          </p:cNvPr>
          <p:cNvSpPr txBox="1"/>
          <p:nvPr/>
        </p:nvSpPr>
        <p:spPr>
          <a:xfrm>
            <a:off x="4892642" y="4470247"/>
            <a:ext cx="255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"Hello BRK3348!"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5648C7-D5A9-4370-BC83-2EF578F546FC}"/>
              </a:ext>
            </a:extLst>
          </p:cNvPr>
          <p:cNvSpPr txBox="1"/>
          <p:nvPr/>
        </p:nvSpPr>
        <p:spPr>
          <a:xfrm>
            <a:off x="7467600" y="3142200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Orchestrator Started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1F26AD-6F17-42F3-83FF-431BF43607F9}"/>
              </a:ext>
            </a:extLst>
          </p:cNvPr>
          <p:cNvSpPr txBox="1"/>
          <p:nvPr/>
        </p:nvSpPr>
        <p:spPr>
          <a:xfrm>
            <a:off x="7467600" y="3449977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Execution Started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46AA43-5FE6-4F8F-9A5A-7FD18D59B929}"/>
              </a:ext>
            </a:extLst>
          </p:cNvPr>
          <p:cNvSpPr txBox="1"/>
          <p:nvPr/>
        </p:nvSpPr>
        <p:spPr>
          <a:xfrm>
            <a:off x="7467600" y="3757754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Task Scheduled,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SayHello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"BRK3348"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DA1659-F85F-4BEA-BAD7-13E948F6F573}"/>
              </a:ext>
            </a:extLst>
          </p:cNvPr>
          <p:cNvSpPr txBox="1"/>
          <p:nvPr/>
        </p:nvSpPr>
        <p:spPr>
          <a:xfrm>
            <a:off x="7467600" y="4065531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Orchestrator Completed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409BC79-85E7-460D-9CB3-C963CBF5EBAA}"/>
              </a:ext>
            </a:extLst>
          </p:cNvPr>
          <p:cNvSpPr/>
          <p:nvPr/>
        </p:nvSpPr>
        <p:spPr>
          <a:xfrm rot="5400000">
            <a:off x="5954729" y="4078100"/>
            <a:ext cx="431869" cy="3524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96832E-4FA5-4A24-8894-8C12391F002C}"/>
              </a:ext>
            </a:extLst>
          </p:cNvPr>
          <p:cNvSpPr txBox="1"/>
          <p:nvPr/>
        </p:nvSpPr>
        <p:spPr>
          <a:xfrm>
            <a:off x="7467600" y="4373308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Task Completed, "Hello BRK3348!"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DD3616-4F8B-4C87-8ECC-CF5F6BCC3ADF}"/>
              </a:ext>
            </a:extLst>
          </p:cNvPr>
          <p:cNvSpPr txBox="1"/>
          <p:nvPr/>
        </p:nvSpPr>
        <p:spPr>
          <a:xfrm>
            <a:off x="7467600" y="4681085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Orchestrator Started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03A7CD-96AE-48E4-85EB-70DA3B2782FC}"/>
              </a:ext>
            </a:extLst>
          </p:cNvPr>
          <p:cNvSpPr/>
          <p:nvPr/>
        </p:nvSpPr>
        <p:spPr>
          <a:xfrm>
            <a:off x="989310" y="1728312"/>
            <a:ext cx="10213376" cy="292894"/>
          </a:xfrm>
          <a:prstGeom prst="rect">
            <a:avLst/>
          </a:prstGeom>
          <a:solidFill>
            <a:schemeClr val="accent4">
              <a:alpha val="25000"/>
            </a:schemeClr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1DC040-4106-4B7B-B254-D177395DCE66}"/>
              </a:ext>
            </a:extLst>
          </p:cNvPr>
          <p:cNvSpPr txBox="1"/>
          <p:nvPr/>
        </p:nvSpPr>
        <p:spPr>
          <a:xfrm>
            <a:off x="7467599" y="4373307"/>
            <a:ext cx="3735085" cy="307777"/>
          </a:xfrm>
          <a:prstGeom prst="rect">
            <a:avLst/>
          </a:prstGeom>
          <a:solidFill>
            <a:schemeClr val="accent4">
              <a:alpha val="25000"/>
            </a:schemeClr>
          </a:solidFill>
          <a:ln w="317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8DDDED8-FB1A-4980-A35B-081FB819BFB5}"/>
              </a:ext>
            </a:extLst>
          </p:cNvPr>
          <p:cNvSpPr/>
          <p:nvPr/>
        </p:nvSpPr>
        <p:spPr>
          <a:xfrm rot="5400000">
            <a:off x="2608636" y="4078099"/>
            <a:ext cx="431869" cy="352425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413D2-E7AD-465F-B904-F5799C9C7CE4}"/>
              </a:ext>
            </a:extLst>
          </p:cNvPr>
          <p:cNvSpPr txBox="1"/>
          <p:nvPr/>
        </p:nvSpPr>
        <p:spPr>
          <a:xfrm>
            <a:off x="7467600" y="4988862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Execution Completed, ["Hello BRK3348!"]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CD770F-DE59-49FE-84AF-E292331FCBF2}"/>
              </a:ext>
            </a:extLst>
          </p:cNvPr>
          <p:cNvSpPr txBox="1"/>
          <p:nvPr/>
        </p:nvSpPr>
        <p:spPr>
          <a:xfrm>
            <a:off x="7467600" y="5296639"/>
            <a:ext cx="3735086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Orchestrator Completed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F0FEB-EB8B-4192-8D05-D44B903D27EE}"/>
              </a:ext>
            </a:extLst>
          </p:cNvPr>
          <p:cNvSpPr txBox="1"/>
          <p:nvPr/>
        </p:nvSpPr>
        <p:spPr>
          <a:xfrm>
            <a:off x="7467600" y="2772868"/>
            <a:ext cx="15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History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DB2D4-9CBC-416C-95DD-601EA73D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754112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078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0773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773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2" grpId="0"/>
      <p:bldP spid="10" grpId="0" animBg="1"/>
      <p:bldP spid="10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20" grpId="2"/>
      <p:bldP spid="20" grpId="3"/>
      <p:bldP spid="27" grpId="0" animBg="1"/>
      <p:bldP spid="27" grpId="1" animBg="1"/>
      <p:bldP spid="32" grpId="0" animBg="1"/>
      <p:bldP spid="32" grpId="1" animBg="1"/>
      <p:bldP spid="34" grpId="0"/>
      <p:bldP spid="34" grpId="1"/>
      <p:bldP spid="35" grpId="0" animBg="1"/>
      <p:bldP spid="37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48" grpId="0" animBg="1"/>
      <p:bldP spid="48" grpId="1" animBg="1"/>
      <p:bldP spid="48" grpId="2" animBg="1"/>
      <p:bldP spid="49" grpId="0" animBg="1"/>
      <p:bldP spid="49" grpId="1" animBg="1"/>
      <p:bldP spid="50" grpId="0" animBg="1"/>
      <p:bldP spid="50" grpId="1" animBg="1"/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466" y="2709522"/>
            <a:ext cx="10927820" cy="1266359"/>
          </a:xfrm>
        </p:spPr>
        <p:txBody>
          <a:bodyPr/>
          <a:lstStyle/>
          <a:p>
            <a:r>
              <a:rPr lang="en-US" sz="8798" dirty="0"/>
              <a:t>DevOps and Serverless</a:t>
            </a:r>
          </a:p>
        </p:txBody>
      </p:sp>
    </p:spTree>
    <p:extLst>
      <p:ext uri="{BB962C8B-B14F-4D97-AF65-F5344CB8AC3E}">
        <p14:creationId xmlns:p14="http://schemas.microsoft.com/office/powerpoint/2010/main" val="18807891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67BB3-B855-9647-8922-5B9B89EE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and Outer Loop Development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98023-3D86-2445-8E21-113CCC09F635}"/>
              </a:ext>
            </a:extLst>
          </p:cNvPr>
          <p:cNvGrpSpPr/>
          <p:nvPr/>
        </p:nvGrpSpPr>
        <p:grpSpPr>
          <a:xfrm>
            <a:off x="5247202" y="4343064"/>
            <a:ext cx="1655806" cy="1738876"/>
            <a:chOff x="3904735" y="2842054"/>
            <a:chExt cx="1655806" cy="1738876"/>
          </a:xfrm>
        </p:grpSpPr>
        <p:sp>
          <p:nvSpPr>
            <p:cNvPr id="5" name="U-Turn Arrow 4">
              <a:extLst>
                <a:ext uri="{FF2B5EF4-FFF2-40B4-BE49-F238E27FC236}">
                  <a16:creationId xmlns:a16="http://schemas.microsoft.com/office/drawing/2014/main" id="{B8AF1AD2-0BAC-A74A-9553-EA3442D799A8}"/>
                </a:ext>
              </a:extLst>
            </p:cNvPr>
            <p:cNvSpPr/>
            <p:nvPr/>
          </p:nvSpPr>
          <p:spPr bwMode="auto">
            <a:xfrm>
              <a:off x="3904735" y="2842054"/>
              <a:ext cx="1655806" cy="630195"/>
            </a:xfrm>
            <a:prstGeom prst="utur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E5705B-0C2C-784B-8C02-8BD17C97B698}"/>
                </a:ext>
              </a:extLst>
            </p:cNvPr>
            <p:cNvSpPr txBox="1"/>
            <p:nvPr/>
          </p:nvSpPr>
          <p:spPr>
            <a:xfrm>
              <a:off x="4133335" y="3157836"/>
              <a:ext cx="119860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Run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Debug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DB7AF171-881F-BC46-80D9-E07C515FA691}"/>
                </a:ext>
              </a:extLst>
            </p:cNvPr>
            <p:cNvSpPr/>
            <p:nvPr/>
          </p:nvSpPr>
          <p:spPr bwMode="auto">
            <a:xfrm rot="10800000">
              <a:off x="3904735" y="3950735"/>
              <a:ext cx="1655806" cy="630195"/>
            </a:xfrm>
            <a:prstGeom prst="utur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DEFFA6-480F-0A46-9359-81FE5964FA17}"/>
              </a:ext>
            </a:extLst>
          </p:cNvPr>
          <p:cNvSpPr txBox="1"/>
          <p:nvPr/>
        </p:nvSpPr>
        <p:spPr>
          <a:xfrm>
            <a:off x="5338524" y="3878304"/>
            <a:ext cx="14731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Inner Loop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BF85CB-6B59-4546-99C0-B02846C55C10}"/>
              </a:ext>
            </a:extLst>
          </p:cNvPr>
          <p:cNvSpPr txBox="1"/>
          <p:nvPr/>
        </p:nvSpPr>
        <p:spPr>
          <a:xfrm>
            <a:off x="5260810" y="1641553"/>
            <a:ext cx="1550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Outer Loop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2526D783-07E7-2C42-8DF1-8DF6A5716F49}"/>
              </a:ext>
            </a:extLst>
          </p:cNvPr>
          <p:cNvSpPr/>
          <p:nvPr/>
        </p:nvSpPr>
        <p:spPr bwMode="auto">
          <a:xfrm>
            <a:off x="1401900" y="4544546"/>
            <a:ext cx="1828800" cy="1371600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Source Control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CF2117C9-4419-8440-960B-D41EB358FE5A}"/>
              </a:ext>
            </a:extLst>
          </p:cNvPr>
          <p:cNvSpPr/>
          <p:nvPr/>
        </p:nvSpPr>
        <p:spPr bwMode="auto">
          <a:xfrm>
            <a:off x="1401900" y="2174969"/>
            <a:ext cx="1828800" cy="1371600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Build and Test (CI)</a:t>
            </a: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EE089B68-0C3B-5245-9C4B-30DF05966C05}"/>
              </a:ext>
            </a:extLst>
          </p:cNvPr>
          <p:cNvSpPr/>
          <p:nvPr/>
        </p:nvSpPr>
        <p:spPr bwMode="auto">
          <a:xfrm>
            <a:off x="5090419" y="2176158"/>
            <a:ext cx="1828800" cy="1371600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(CD)</a:t>
            </a:r>
          </a:p>
        </p:txBody>
      </p:sp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D53AA5E1-11B7-CC4A-BAC4-D38DA1CCDEDC}"/>
              </a:ext>
            </a:extLst>
          </p:cNvPr>
          <p:cNvSpPr/>
          <p:nvPr/>
        </p:nvSpPr>
        <p:spPr bwMode="auto">
          <a:xfrm>
            <a:off x="8778938" y="2174969"/>
            <a:ext cx="1828800" cy="1371600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Run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(Prod)</a:t>
            </a: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53360F5B-018A-F84E-8D0A-6AAE2626C6AD}"/>
              </a:ext>
            </a:extLst>
          </p:cNvPr>
          <p:cNvSpPr/>
          <p:nvPr/>
        </p:nvSpPr>
        <p:spPr bwMode="auto">
          <a:xfrm>
            <a:off x="8779752" y="4500613"/>
            <a:ext cx="1828800" cy="1371600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 and Diagnostics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C592B65-9233-6349-ADD9-6683EDBD3EC0}"/>
              </a:ext>
            </a:extLst>
          </p:cNvPr>
          <p:cNvSpPr/>
          <p:nvPr/>
        </p:nvSpPr>
        <p:spPr bwMode="auto">
          <a:xfrm rot="5400000">
            <a:off x="4019364" y="4677992"/>
            <a:ext cx="272354" cy="106970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0782539-8C25-EF47-893F-574F57679E2A}"/>
              </a:ext>
            </a:extLst>
          </p:cNvPr>
          <p:cNvSpPr/>
          <p:nvPr/>
        </p:nvSpPr>
        <p:spPr bwMode="auto">
          <a:xfrm rot="10800000">
            <a:off x="2175907" y="3744271"/>
            <a:ext cx="280786" cy="6373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80816C0-2B95-9943-96C8-C68CB5E3B7AB}"/>
              </a:ext>
            </a:extLst>
          </p:cNvPr>
          <p:cNvSpPr/>
          <p:nvPr/>
        </p:nvSpPr>
        <p:spPr bwMode="auto">
          <a:xfrm rot="16200000">
            <a:off x="4019364" y="2325916"/>
            <a:ext cx="272354" cy="106970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88E45D1F-8F74-EC4A-89F3-9423BCA9D645}"/>
              </a:ext>
            </a:extLst>
          </p:cNvPr>
          <p:cNvSpPr/>
          <p:nvPr/>
        </p:nvSpPr>
        <p:spPr bwMode="auto">
          <a:xfrm rot="5400000">
            <a:off x="7728179" y="4677992"/>
            <a:ext cx="272354" cy="106970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BBB30BC-AE5F-2641-A0BC-E4C772868320}"/>
              </a:ext>
            </a:extLst>
          </p:cNvPr>
          <p:cNvSpPr/>
          <p:nvPr/>
        </p:nvSpPr>
        <p:spPr bwMode="auto">
          <a:xfrm rot="16200000">
            <a:off x="7728179" y="2325916"/>
            <a:ext cx="272354" cy="106970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7769F6D-8126-A74C-94FD-B7FAA646F74A}"/>
              </a:ext>
            </a:extLst>
          </p:cNvPr>
          <p:cNvSpPr/>
          <p:nvPr/>
        </p:nvSpPr>
        <p:spPr bwMode="auto">
          <a:xfrm>
            <a:off x="9563590" y="3704892"/>
            <a:ext cx="280786" cy="6373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5037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8AA3-39DB-4530-BD95-26A11466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GB" sz="4607"/>
              <a:t>Serverless in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C57CB-59D8-4A91-B9B9-1A9CC5289ABD}"/>
              </a:ext>
            </a:extLst>
          </p:cNvPr>
          <p:cNvSpPr txBox="1"/>
          <p:nvPr/>
        </p:nvSpPr>
        <p:spPr>
          <a:xfrm>
            <a:off x="612191" y="4719475"/>
            <a:ext cx="295239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Serverless compute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12AB3-9351-4A2B-9BE5-44BBC8887836}"/>
              </a:ext>
            </a:extLst>
          </p:cNvPr>
          <p:cNvSpPr txBox="1"/>
          <p:nvPr/>
        </p:nvSpPr>
        <p:spPr>
          <a:xfrm>
            <a:off x="4605440" y="4719475"/>
            <a:ext cx="298112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Serverless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DBB4F-678B-45FC-B73D-9A71546731A3}"/>
              </a:ext>
            </a:extLst>
          </p:cNvPr>
          <p:cNvSpPr txBox="1"/>
          <p:nvPr/>
        </p:nvSpPr>
        <p:spPr>
          <a:xfrm>
            <a:off x="8625322" y="4719475"/>
            <a:ext cx="2629167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Serverless 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3CBC9-B71D-4C4A-9F16-BE97B44C134F}"/>
              </a:ext>
            </a:extLst>
          </p:cNvPr>
          <p:cNvSpPr txBox="1"/>
          <p:nvPr/>
        </p:nvSpPr>
        <p:spPr>
          <a:xfrm>
            <a:off x="1054555" y="3975522"/>
            <a:ext cx="2067667" cy="72413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313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  <a:endParaRPr lang="en-GB" sz="2353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3954A-F3A3-40AE-B3F2-F535985EFF19}"/>
              </a:ext>
            </a:extLst>
          </p:cNvPr>
          <p:cNvSpPr txBox="1"/>
          <p:nvPr/>
        </p:nvSpPr>
        <p:spPr>
          <a:xfrm>
            <a:off x="4934728" y="4013551"/>
            <a:ext cx="2322545" cy="72413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313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C98F-2478-4951-A184-2832E90C3528}"/>
              </a:ext>
            </a:extLst>
          </p:cNvPr>
          <p:cNvSpPr txBox="1"/>
          <p:nvPr/>
        </p:nvSpPr>
        <p:spPr>
          <a:xfrm>
            <a:off x="8844744" y="4013551"/>
            <a:ext cx="2190329" cy="72413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313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3C8D7-EEEB-47C8-8F35-8DB17C8A3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1" y="2158335"/>
            <a:ext cx="1764616" cy="1764616"/>
          </a:xfrm>
          <a:prstGeom prst="rect">
            <a:avLst/>
          </a:prstGeom>
        </p:spPr>
      </p:pic>
      <p:pic>
        <p:nvPicPr>
          <p:cNvPr id="13" name="Picture 14" descr="Image result for azure event grid">
            <a:extLst>
              <a:ext uri="{FF2B5EF4-FFF2-40B4-BE49-F238E27FC236}">
                <a16:creationId xmlns:a16="http://schemas.microsoft.com/office/drawing/2014/main" id="{92DB633B-580C-4B89-AB45-DFBF524C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25" y="2264126"/>
            <a:ext cx="2958161" cy="155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6C14F863-C0F9-4A11-8100-183C957AC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067" y="2036565"/>
            <a:ext cx="2008155" cy="20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072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05D2-29D9-4131-B5F6-193D21D9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tools of Azure Functions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4953CD-9DFC-A84E-9777-D1BD025BD05F}"/>
              </a:ext>
            </a:extLst>
          </p:cNvPr>
          <p:cNvGrpSpPr/>
          <p:nvPr/>
        </p:nvGrpSpPr>
        <p:grpSpPr>
          <a:xfrm>
            <a:off x="318952" y="1390389"/>
            <a:ext cx="2800027" cy="5426189"/>
            <a:chOff x="318952" y="1390389"/>
            <a:chExt cx="2800027" cy="54261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CC0CD3-6925-43DE-A03A-F2BDD7FC6E58}"/>
                </a:ext>
              </a:extLst>
            </p:cNvPr>
            <p:cNvGrpSpPr/>
            <p:nvPr/>
          </p:nvGrpSpPr>
          <p:grpSpPr>
            <a:xfrm>
              <a:off x="318952" y="1390389"/>
              <a:ext cx="2800027" cy="5223354"/>
              <a:chOff x="538159" y="1446756"/>
              <a:chExt cx="2273934" cy="5223354"/>
            </a:xfrm>
            <a:solidFill>
              <a:schemeClr val="bg2">
                <a:lumMod val="9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F5F593-F254-489A-A873-14F0CB643FA8}"/>
                  </a:ext>
                </a:extLst>
              </p:cNvPr>
              <p:cNvSpPr/>
              <p:nvPr/>
            </p:nvSpPr>
            <p:spPr bwMode="auto">
              <a:xfrm>
                <a:off x="538159" y="1446756"/>
                <a:ext cx="2273934" cy="522335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8272F-3040-422C-A859-576BEB4E5C0C}"/>
                  </a:ext>
                </a:extLst>
              </p:cNvPr>
              <p:cNvSpPr txBox="1"/>
              <p:nvPr/>
            </p:nvSpPr>
            <p:spPr>
              <a:xfrm>
                <a:off x="795173" y="1629264"/>
                <a:ext cx="1759906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Local Tools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EF599C-1B8D-4D62-ADD2-48C18A26818A}"/>
                </a:ext>
              </a:extLst>
            </p:cNvPr>
            <p:cNvSpPr txBox="1"/>
            <p:nvPr/>
          </p:nvSpPr>
          <p:spPr>
            <a:xfrm>
              <a:off x="407096" y="2292263"/>
              <a:ext cx="2642992" cy="4524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Quickly publish to production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Best Suited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Quickly validate code works in the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Watch out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“Friends don’t let friend right-click publish”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Tip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Use the ‘run from package’ feature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0C8727-738D-D849-8FAA-BBB3BFA38B44}"/>
              </a:ext>
            </a:extLst>
          </p:cNvPr>
          <p:cNvGrpSpPr/>
          <p:nvPr/>
        </p:nvGrpSpPr>
        <p:grpSpPr>
          <a:xfrm>
            <a:off x="6184850" y="1390389"/>
            <a:ext cx="2800027" cy="5426189"/>
            <a:chOff x="3233341" y="1390389"/>
            <a:chExt cx="2800027" cy="54261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B2EF28B-51FE-4421-AAD3-A433E61817DD}"/>
                </a:ext>
              </a:extLst>
            </p:cNvPr>
            <p:cNvGrpSpPr/>
            <p:nvPr/>
          </p:nvGrpSpPr>
          <p:grpSpPr>
            <a:xfrm>
              <a:off x="3233341" y="1390389"/>
              <a:ext cx="2800027" cy="5223354"/>
              <a:chOff x="538159" y="1446756"/>
              <a:chExt cx="2273934" cy="522335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9A13BE-69E9-49A6-94D1-70FC7C782791}"/>
                  </a:ext>
                </a:extLst>
              </p:cNvPr>
              <p:cNvSpPr/>
              <p:nvPr/>
            </p:nvSpPr>
            <p:spPr bwMode="auto">
              <a:xfrm>
                <a:off x="538159" y="1446756"/>
                <a:ext cx="2273934" cy="522335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F4CD61F-D926-4719-A26E-29C279DD62DC}"/>
                  </a:ext>
                </a:extLst>
              </p:cNvPr>
              <p:cNvSpPr txBox="1"/>
              <p:nvPr/>
            </p:nvSpPr>
            <p:spPr>
              <a:xfrm>
                <a:off x="795173" y="1629264"/>
                <a:ext cx="1759906" cy="30777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Azure DevOps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F9A0FA-E729-4020-917C-8D54CB3BDFAD}"/>
                </a:ext>
              </a:extLst>
            </p:cNvPr>
            <p:cNvSpPr txBox="1"/>
            <p:nvPr/>
          </p:nvSpPr>
          <p:spPr>
            <a:xfrm>
              <a:off x="3311858" y="2292263"/>
              <a:ext cx="2642992" cy="4524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Fully managed CI/CD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Best Suited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Production CI/CD with various environments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Watch out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Web Deploy vs Run from Package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Tip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Can call functions as release gates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027E7-5285-C34A-8DE9-663A185397B2}"/>
              </a:ext>
            </a:extLst>
          </p:cNvPr>
          <p:cNvGrpSpPr/>
          <p:nvPr/>
        </p:nvGrpSpPr>
        <p:grpSpPr>
          <a:xfrm>
            <a:off x="3251901" y="1390389"/>
            <a:ext cx="2800027" cy="5733966"/>
            <a:chOff x="6147730" y="1390389"/>
            <a:chExt cx="2800027" cy="57339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6EBD244-505B-43B9-9DE0-FA16110D2B96}"/>
                </a:ext>
              </a:extLst>
            </p:cNvPr>
            <p:cNvGrpSpPr/>
            <p:nvPr/>
          </p:nvGrpSpPr>
          <p:grpSpPr>
            <a:xfrm>
              <a:off x="6147730" y="1390389"/>
              <a:ext cx="2800027" cy="5223354"/>
              <a:chOff x="538159" y="1446756"/>
              <a:chExt cx="2273934" cy="5223354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F9991F-422F-4424-A97E-6287CB44F505}"/>
                  </a:ext>
                </a:extLst>
              </p:cNvPr>
              <p:cNvSpPr/>
              <p:nvPr/>
            </p:nvSpPr>
            <p:spPr bwMode="auto">
              <a:xfrm>
                <a:off x="538159" y="1446756"/>
                <a:ext cx="2273934" cy="52233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47FCD5-CE89-4EDA-8174-0EF6ECF3728B}"/>
                  </a:ext>
                </a:extLst>
              </p:cNvPr>
              <p:cNvSpPr txBox="1"/>
              <p:nvPr/>
            </p:nvSpPr>
            <p:spPr>
              <a:xfrm>
                <a:off x="795173" y="1629264"/>
                <a:ext cx="1759906" cy="615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Deployment Center (Kudu)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FF6CC8-7969-4DBB-8BD2-ACF40446DC83}"/>
                </a:ext>
              </a:extLst>
            </p:cNvPr>
            <p:cNvSpPr txBox="1"/>
            <p:nvPr/>
          </p:nvSpPr>
          <p:spPr>
            <a:xfrm>
              <a:off x="6304765" y="2292263"/>
              <a:ext cx="2642992" cy="48320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App Services powered CI/CD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Best Suited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One-click deploy from GitHub/source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Watch out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Not as customizable as Azure DevOps pipelines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Tip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Use the new “Deployment Center” section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9BB9DA-6E7E-2A4E-95FF-6C02653E5BBD}"/>
              </a:ext>
            </a:extLst>
          </p:cNvPr>
          <p:cNvGrpSpPr/>
          <p:nvPr/>
        </p:nvGrpSpPr>
        <p:grpSpPr>
          <a:xfrm>
            <a:off x="9117798" y="1390389"/>
            <a:ext cx="2800027" cy="5426189"/>
            <a:chOff x="9062119" y="1390389"/>
            <a:chExt cx="2800027" cy="54261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8506910-0587-4118-A332-28F016974F13}"/>
                </a:ext>
              </a:extLst>
            </p:cNvPr>
            <p:cNvGrpSpPr/>
            <p:nvPr/>
          </p:nvGrpSpPr>
          <p:grpSpPr>
            <a:xfrm>
              <a:off x="9062119" y="1390389"/>
              <a:ext cx="2800027" cy="5223354"/>
              <a:chOff x="538159" y="1446756"/>
              <a:chExt cx="2273934" cy="5223354"/>
            </a:xfrm>
            <a:solidFill>
              <a:schemeClr val="accent2">
                <a:lumMod val="10000"/>
                <a:lumOff val="9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CE9D58A-FF91-4C6D-928D-E7390B7D710B}"/>
                  </a:ext>
                </a:extLst>
              </p:cNvPr>
              <p:cNvSpPr/>
              <p:nvPr/>
            </p:nvSpPr>
            <p:spPr bwMode="auto">
              <a:xfrm>
                <a:off x="538159" y="1446756"/>
                <a:ext cx="2273934" cy="522335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0A5C26-92CA-48E9-8B78-0CEB71B780A0}"/>
                  </a:ext>
                </a:extLst>
              </p:cNvPr>
              <p:cNvSpPr txBox="1"/>
              <p:nvPr/>
            </p:nvSpPr>
            <p:spPr>
              <a:xfrm>
                <a:off x="795173" y="1629264"/>
                <a:ext cx="1759906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Other CI/CD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589D37-3452-482A-88A3-6B00C62DAEA9}"/>
                </a:ext>
              </a:extLst>
            </p:cNvPr>
            <p:cNvSpPr txBox="1"/>
            <p:nvPr/>
          </p:nvSpPr>
          <p:spPr>
            <a:xfrm>
              <a:off x="9141912" y="2292263"/>
              <a:ext cx="2642992" cy="45243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Any other CI/CD tool (Jenkins, Octopus, Travis)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Best Suited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Integrated serverless with existing tools and processes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Watch out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Documentation and samples are limited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Tip –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Use the ‘run from package’ publish gesture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91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11AE-107E-B848-8EB3-4C596BDE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Loop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D1875-7231-7646-9784-0413E1A9F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63943"/>
          </a:xfrm>
        </p:spPr>
        <p:txBody>
          <a:bodyPr/>
          <a:lstStyle/>
          <a:p>
            <a:r>
              <a:rPr lang="en-US" dirty="0"/>
              <a:t>Write unit tests for your functions</a:t>
            </a:r>
          </a:p>
          <a:p>
            <a:pPr lvl="1"/>
            <a:r>
              <a:rPr lang="en-US" dirty="0"/>
              <a:t>How should this behave on success?</a:t>
            </a:r>
          </a:p>
          <a:p>
            <a:pPr lvl="1"/>
            <a:r>
              <a:rPr lang="en-US" dirty="0"/>
              <a:t>How should this behave on failure?</a:t>
            </a:r>
          </a:p>
          <a:p>
            <a:pPr lvl="1"/>
            <a:r>
              <a:rPr lang="en-US" dirty="0"/>
              <a:t>Mock external systems and side-effects</a:t>
            </a:r>
          </a:p>
          <a:p>
            <a:pPr lvl="1"/>
            <a:endParaRPr lang="en-US" dirty="0"/>
          </a:p>
          <a:p>
            <a:r>
              <a:rPr lang="en-US" dirty="0"/>
              <a:t>Environment variables == </a:t>
            </a:r>
            <a:r>
              <a:rPr lang="en-US" dirty="0" err="1"/>
              <a:t>local.settings.json</a:t>
            </a:r>
            <a:r>
              <a:rPr lang="en-US" dirty="0"/>
              <a:t> == Application Settings</a:t>
            </a:r>
          </a:p>
          <a:p>
            <a:pPr lvl="1"/>
            <a:r>
              <a:rPr lang="en-US" dirty="0" err="1"/>
              <a:t>local.settings.json</a:t>
            </a:r>
            <a:r>
              <a:rPr lang="en-US" dirty="0"/>
              <a:t> when local</a:t>
            </a:r>
          </a:p>
          <a:p>
            <a:pPr lvl="1"/>
            <a:r>
              <a:rPr lang="en-US" dirty="0"/>
              <a:t>Application Settings when published</a:t>
            </a:r>
          </a:p>
        </p:txBody>
      </p:sp>
    </p:spTree>
    <p:extLst>
      <p:ext uri="{BB962C8B-B14F-4D97-AF65-F5344CB8AC3E}">
        <p14:creationId xmlns:p14="http://schemas.microsoft.com/office/powerpoint/2010/main" val="4067564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11AE-107E-B848-8EB3-4C596BDE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Loop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D1875-7231-7646-9784-0413E1A9F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84469"/>
          </a:xfrm>
        </p:spPr>
        <p:txBody>
          <a:bodyPr/>
          <a:lstStyle/>
          <a:p>
            <a:r>
              <a:rPr lang="en-US" dirty="0"/>
              <a:t>Every function should be checked into source control</a:t>
            </a:r>
          </a:p>
          <a:p>
            <a:r>
              <a:rPr lang="en-US" dirty="0"/>
              <a:t>Feature / Bug branches should be tested before merge into master</a:t>
            </a:r>
          </a:p>
          <a:p>
            <a:pPr lvl="1"/>
            <a:r>
              <a:rPr lang="en-US" dirty="0"/>
              <a:t>Code compiles</a:t>
            </a:r>
          </a:p>
          <a:p>
            <a:pPr lvl="1"/>
            <a:r>
              <a:rPr lang="en-US" dirty="0"/>
              <a:t>Unit tests pass</a:t>
            </a:r>
          </a:p>
          <a:p>
            <a:r>
              <a:rPr lang="en-US" dirty="0"/>
              <a:t>Deploy to stages</a:t>
            </a:r>
          </a:p>
          <a:p>
            <a:pPr lvl="1"/>
            <a:r>
              <a:rPr lang="en-US" dirty="0"/>
              <a:t>Development, Pre-Prod, Prod</a:t>
            </a:r>
          </a:p>
          <a:p>
            <a:pPr lvl="1"/>
            <a:r>
              <a:rPr lang="en-US" dirty="0"/>
              <a:t>Use release gates and approval (auto or manual) between stages</a:t>
            </a:r>
          </a:p>
          <a:p>
            <a:r>
              <a:rPr lang="en-US" dirty="0"/>
              <a:t>Use slots where appropriate</a:t>
            </a:r>
          </a:p>
          <a:p>
            <a:pPr lvl="1"/>
            <a:r>
              <a:rPr lang="en-US" dirty="0"/>
              <a:t>Optimized today for HTTP scenarios</a:t>
            </a:r>
          </a:p>
          <a:p>
            <a:pPr lvl="1"/>
            <a:r>
              <a:rPr lang="en-US" dirty="0"/>
              <a:t>Be aware of scaling impacts to consumption functions</a:t>
            </a:r>
          </a:p>
          <a:p>
            <a:r>
              <a:rPr lang="en-US" dirty="0"/>
              <a:t>Enable Application Insights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96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DDB2-09A7-4A65-AD32-0A497D7F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DD49C-F661-6B40-9D2B-B8FC06E28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657" y="4045304"/>
            <a:ext cx="1430862" cy="143086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A450FA2-2909-4F4A-BEE2-9F4DD8F9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7197" y="5427138"/>
            <a:ext cx="1430862" cy="14308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AC52860-6871-1D48-BE18-E21C4E188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9657" y="2010778"/>
            <a:ext cx="1430862" cy="143086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5631A8D-DEFA-E744-85E4-551894E3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7197" y="253767"/>
            <a:ext cx="1430862" cy="1430862"/>
          </a:xfrm>
          <a:prstGeom prst="rect">
            <a:avLst/>
          </a:prstGeom>
        </p:spPr>
      </p:pic>
      <p:pic>
        <p:nvPicPr>
          <p:cNvPr id="8" name="Picture 7" descr="Application Insights | Microsoft Azure">
            <a:extLst>
              <a:ext uri="{FF2B5EF4-FFF2-40B4-BE49-F238E27FC236}">
                <a16:creationId xmlns:a16="http://schemas.microsoft.com/office/drawing/2014/main" id="{BEE9242E-E3C3-A447-8DEE-1EA793B95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79136" y="2393031"/>
            <a:ext cx="3150521" cy="1652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40DF1-CF57-524C-86AC-EFFDD0F42B23}"/>
              </a:ext>
            </a:extLst>
          </p:cNvPr>
          <p:cNvSpPr txBox="1"/>
          <p:nvPr/>
        </p:nvSpPr>
        <p:spPr>
          <a:xfrm>
            <a:off x="7051524" y="4250041"/>
            <a:ext cx="24057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Application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1C2A3-5A9F-C349-8A5D-C074C6424CF6}"/>
              </a:ext>
            </a:extLst>
          </p:cNvPr>
          <p:cNvSpPr txBox="1"/>
          <p:nvPr/>
        </p:nvSpPr>
        <p:spPr>
          <a:xfrm>
            <a:off x="588263" y="1802172"/>
            <a:ext cx="6463261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Gain real-time observability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Analyze and debug traces and metrics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View dependencies and relationships with </a:t>
            </a:r>
            <a:r>
              <a:rPr kumimoji="0" lang="en-US" sz="360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+mn-cs"/>
              </a:rPr>
              <a:t>AppMap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0223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E9B540-ED05-41E9-BAD4-DE1E9803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1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302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BA149E-FE92-4816-BE8F-532BC7497E80}"/>
              </a:ext>
            </a:extLst>
          </p:cNvPr>
          <p:cNvSpPr txBox="1">
            <a:spLocks/>
          </p:cNvSpPr>
          <p:nvPr/>
        </p:nvSpPr>
        <p:spPr>
          <a:xfrm>
            <a:off x="588263" y="127896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Application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7B485-90AC-4D1E-B00D-ECBB47AB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8110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7CEA6-84DD-4038-AE02-C9A318A17E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6102" y="1283984"/>
            <a:ext cx="5669815" cy="76622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Azure Functions Demo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4217E9D-E2F1-4FA0-A2AD-4163B9DBAA57}"/>
              </a:ext>
            </a:extLst>
          </p:cNvPr>
          <p:cNvSpPr txBox="1">
            <a:spLocks/>
          </p:cNvSpPr>
          <p:nvPr/>
        </p:nvSpPr>
        <p:spPr>
          <a:xfrm>
            <a:off x="6316101" y="3887484"/>
            <a:ext cx="5669815" cy="76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r" defTabSz="4986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Portal</a:t>
            </a:r>
          </a:p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Visual Studio Code</a:t>
            </a:r>
          </a:p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Visual Studio</a:t>
            </a:r>
          </a:p>
          <a:p>
            <a:r>
              <a:rPr lang="en-US" sz="3600" dirty="0">
                <a:solidFill>
                  <a:schemeClr val="tx1"/>
                </a:solidFill>
                <a:latin typeface="+mn-lt"/>
              </a:rPr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399087958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798" dirty="0"/>
              <a:t>Serverless Security</a:t>
            </a:r>
          </a:p>
        </p:txBody>
      </p:sp>
    </p:spTree>
    <p:extLst>
      <p:ext uri="{BB962C8B-B14F-4D97-AF65-F5344CB8AC3E}">
        <p14:creationId xmlns:p14="http://schemas.microsoft.com/office/powerpoint/2010/main" val="22132918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C2088-B0AB-4DEB-86D0-D3E9FF71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shared responsibility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18E08-8F43-4D9D-90AB-9E6ADDE0A430}"/>
              </a:ext>
            </a:extLst>
          </p:cNvPr>
          <p:cNvSpPr txBox="1"/>
          <p:nvPr/>
        </p:nvSpPr>
        <p:spPr>
          <a:xfrm>
            <a:off x="71942" y="2210210"/>
            <a:ext cx="118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47F76-805F-4E03-AE47-917C681CDF9E}"/>
              </a:ext>
            </a:extLst>
          </p:cNvPr>
          <p:cNvSpPr txBox="1"/>
          <p:nvPr/>
        </p:nvSpPr>
        <p:spPr>
          <a:xfrm>
            <a:off x="71942" y="3128413"/>
            <a:ext cx="118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79C38-FF44-4A40-AE6A-DFBF70EF0A80}"/>
              </a:ext>
            </a:extLst>
          </p:cNvPr>
          <p:cNvSpPr txBox="1"/>
          <p:nvPr/>
        </p:nvSpPr>
        <p:spPr>
          <a:xfrm>
            <a:off x="71942" y="4085866"/>
            <a:ext cx="118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B9D186-2AAA-40D0-8CD4-1FE0755B1DA5}"/>
              </a:ext>
            </a:extLst>
          </p:cNvPr>
          <p:cNvSpPr txBox="1"/>
          <p:nvPr/>
        </p:nvSpPr>
        <p:spPr>
          <a:xfrm>
            <a:off x="77286" y="5962550"/>
            <a:ext cx="118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2DF100-34D7-4AEE-A23A-F9CF79E3B79E}"/>
              </a:ext>
            </a:extLst>
          </p:cNvPr>
          <p:cNvSpPr txBox="1"/>
          <p:nvPr/>
        </p:nvSpPr>
        <p:spPr>
          <a:xfrm>
            <a:off x="71942" y="5030357"/>
            <a:ext cx="118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Serverless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40F9E78-C5D7-408B-8BDC-C44E58A7EF5C}"/>
              </a:ext>
            </a:extLst>
          </p:cNvPr>
          <p:cNvGrpSpPr/>
          <p:nvPr/>
        </p:nvGrpSpPr>
        <p:grpSpPr>
          <a:xfrm>
            <a:off x="1065087" y="1227374"/>
            <a:ext cx="10061827" cy="647660"/>
            <a:chOff x="1659447" y="583065"/>
            <a:chExt cx="10061827" cy="6476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37A482-352C-459C-B861-77A80D10E233}"/>
                </a:ext>
              </a:extLst>
            </p:cNvPr>
            <p:cNvSpPr txBox="1"/>
            <p:nvPr/>
          </p:nvSpPr>
          <p:spPr>
            <a:xfrm>
              <a:off x="1659447" y="697164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Physical security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8E1DF-2E4D-4856-891E-14C97C43D435}"/>
                </a:ext>
              </a:extLst>
            </p:cNvPr>
            <p:cNvSpPr txBox="1"/>
            <p:nvPr/>
          </p:nvSpPr>
          <p:spPr>
            <a:xfrm>
              <a:off x="10532554" y="697164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classification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B5021E-51E6-4536-953D-AE7BEF47A75B}"/>
                </a:ext>
              </a:extLst>
            </p:cNvPr>
            <p:cNvSpPr txBox="1"/>
            <p:nvPr/>
          </p:nvSpPr>
          <p:spPr>
            <a:xfrm>
              <a:off x="6085782" y="584394"/>
              <a:ext cx="118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Identity &amp; access management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CD81AA-4E2C-4ADF-9B5D-8B17D42320E5}"/>
                </a:ext>
              </a:extLst>
            </p:cNvPr>
            <p:cNvSpPr txBox="1"/>
            <p:nvPr/>
          </p:nvSpPr>
          <p:spPr>
            <a:xfrm>
              <a:off x="3885977" y="702316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Operating system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EB414E-5136-4AB9-AE99-D433BF0406AA}"/>
                </a:ext>
              </a:extLst>
            </p:cNvPr>
            <p:cNvSpPr txBox="1"/>
            <p:nvPr/>
          </p:nvSpPr>
          <p:spPr>
            <a:xfrm>
              <a:off x="4989080" y="693186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Network controls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82BA6C-59E4-4229-BF73-59F48E520D68}"/>
                </a:ext>
              </a:extLst>
            </p:cNvPr>
            <p:cNvSpPr txBox="1"/>
            <p:nvPr/>
          </p:nvSpPr>
          <p:spPr>
            <a:xfrm>
              <a:off x="2772712" y="693186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Host infrastructure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DD4A3D-F13E-4C80-8003-AE49902AD211}"/>
                </a:ext>
              </a:extLst>
            </p:cNvPr>
            <p:cNvSpPr txBox="1"/>
            <p:nvPr/>
          </p:nvSpPr>
          <p:spPr>
            <a:xfrm>
              <a:off x="9420076" y="693186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Client endpoints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F4082C-8548-4B7E-94B2-36A0F83E373E}"/>
                </a:ext>
              </a:extLst>
            </p:cNvPr>
            <p:cNvSpPr txBox="1"/>
            <p:nvPr/>
          </p:nvSpPr>
          <p:spPr>
            <a:xfrm>
              <a:off x="8317926" y="702316"/>
              <a:ext cx="1188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 logic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421DFB-D953-4950-9561-FF8DC176BF4E}"/>
                </a:ext>
              </a:extLst>
            </p:cNvPr>
            <p:cNvSpPr txBox="1"/>
            <p:nvPr/>
          </p:nvSpPr>
          <p:spPr>
            <a:xfrm>
              <a:off x="7205448" y="583065"/>
              <a:ext cx="118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Logical application server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315710C-C787-46CA-BDDD-F65B675EE297}"/>
              </a:ext>
            </a:extLst>
          </p:cNvPr>
          <p:cNvSpPr>
            <a:spLocks noChangeAspect="1"/>
          </p:cNvSpPr>
          <p:nvPr/>
        </p:nvSpPr>
        <p:spPr>
          <a:xfrm>
            <a:off x="1341554" y="1319639"/>
            <a:ext cx="9509762" cy="5120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2592E5-A352-4766-AFA2-0D9D4B717590}"/>
              </a:ext>
            </a:extLst>
          </p:cNvPr>
          <p:cNvSpPr/>
          <p:nvPr/>
        </p:nvSpPr>
        <p:spPr>
          <a:xfrm>
            <a:off x="1344406" y="203204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C32FB3A-C14D-4AAB-9FC2-53716981787C}"/>
              </a:ext>
            </a:extLst>
          </p:cNvPr>
          <p:cNvSpPr/>
          <p:nvPr/>
        </p:nvSpPr>
        <p:spPr>
          <a:xfrm>
            <a:off x="1340685" y="2955396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3D9E9A0-EBAB-40BC-8D4F-CBAD4D93E4CC}"/>
              </a:ext>
            </a:extLst>
          </p:cNvPr>
          <p:cNvSpPr/>
          <p:nvPr/>
        </p:nvSpPr>
        <p:spPr>
          <a:xfrm>
            <a:off x="1335342" y="3908063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C47AD66-4154-4039-8FB8-49B5DB40013B}"/>
              </a:ext>
            </a:extLst>
          </p:cNvPr>
          <p:cNvSpPr/>
          <p:nvPr/>
        </p:nvSpPr>
        <p:spPr>
          <a:xfrm>
            <a:off x="1337133" y="4854559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58B55D-C7AC-46D5-97E1-938E06D24AEB}"/>
              </a:ext>
            </a:extLst>
          </p:cNvPr>
          <p:cNvSpPr/>
          <p:nvPr/>
        </p:nvSpPr>
        <p:spPr>
          <a:xfrm>
            <a:off x="1341554" y="5800199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04F78A-573E-44AF-A740-ECE0C53CEE1C}"/>
              </a:ext>
            </a:extLst>
          </p:cNvPr>
          <p:cNvSpPr/>
          <p:nvPr/>
        </p:nvSpPr>
        <p:spPr>
          <a:xfrm>
            <a:off x="2453950" y="2031211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659492F-DAE5-4427-B53F-477502431F23}"/>
              </a:ext>
            </a:extLst>
          </p:cNvPr>
          <p:cNvSpPr/>
          <p:nvPr/>
        </p:nvSpPr>
        <p:spPr>
          <a:xfrm>
            <a:off x="3562134" y="203907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945026-1121-40FB-83A7-025E9E6E02DD}"/>
              </a:ext>
            </a:extLst>
          </p:cNvPr>
          <p:cNvSpPr/>
          <p:nvPr/>
        </p:nvSpPr>
        <p:spPr>
          <a:xfrm>
            <a:off x="4670318" y="2037044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FA84405-4447-473C-9095-1E286EA5B209}"/>
              </a:ext>
            </a:extLst>
          </p:cNvPr>
          <p:cNvSpPr/>
          <p:nvPr/>
        </p:nvSpPr>
        <p:spPr>
          <a:xfrm>
            <a:off x="5778502" y="2036522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10039D6-E27D-4C24-B4DA-5958C5E8202D}"/>
              </a:ext>
            </a:extLst>
          </p:cNvPr>
          <p:cNvSpPr/>
          <p:nvPr/>
        </p:nvSpPr>
        <p:spPr>
          <a:xfrm>
            <a:off x="6886686" y="203907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012D28B-8441-4FF5-830C-26678748808F}"/>
              </a:ext>
            </a:extLst>
          </p:cNvPr>
          <p:cNvSpPr/>
          <p:nvPr/>
        </p:nvSpPr>
        <p:spPr>
          <a:xfrm>
            <a:off x="7991392" y="2036953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A723161-A5A0-469D-8FCE-9863DA44F2ED}"/>
              </a:ext>
            </a:extLst>
          </p:cNvPr>
          <p:cNvSpPr/>
          <p:nvPr/>
        </p:nvSpPr>
        <p:spPr>
          <a:xfrm>
            <a:off x="9103054" y="2036522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6126BDD-53AA-4761-8A08-A04ACFA29B1E}"/>
              </a:ext>
            </a:extLst>
          </p:cNvPr>
          <p:cNvSpPr/>
          <p:nvPr/>
        </p:nvSpPr>
        <p:spPr>
          <a:xfrm>
            <a:off x="10205892" y="203907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8C31F8-E00F-4949-BEAA-D36C8F5023A0}"/>
              </a:ext>
            </a:extLst>
          </p:cNvPr>
          <p:cNvSpPr/>
          <p:nvPr/>
        </p:nvSpPr>
        <p:spPr>
          <a:xfrm>
            <a:off x="2453950" y="5800199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BF04DB-F0BC-48E3-8B82-DF41366BD2F3}"/>
              </a:ext>
            </a:extLst>
          </p:cNvPr>
          <p:cNvSpPr/>
          <p:nvPr/>
        </p:nvSpPr>
        <p:spPr>
          <a:xfrm>
            <a:off x="2450397" y="4854559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DF18F6-F53D-4060-949F-F96402876F5E}"/>
              </a:ext>
            </a:extLst>
          </p:cNvPr>
          <p:cNvSpPr/>
          <p:nvPr/>
        </p:nvSpPr>
        <p:spPr>
          <a:xfrm>
            <a:off x="2448606" y="3908063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0A97809-597E-4D4F-8CA7-B175015E4387}"/>
              </a:ext>
            </a:extLst>
          </p:cNvPr>
          <p:cNvSpPr/>
          <p:nvPr/>
        </p:nvSpPr>
        <p:spPr>
          <a:xfrm>
            <a:off x="2453950" y="2953031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079160B-E4DC-43B2-B221-0612BD19B277}"/>
              </a:ext>
            </a:extLst>
          </p:cNvPr>
          <p:cNvSpPr/>
          <p:nvPr/>
        </p:nvSpPr>
        <p:spPr>
          <a:xfrm>
            <a:off x="3560178" y="2959238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CD7B349-A0DD-45AF-ADAF-7519E0484644}"/>
              </a:ext>
            </a:extLst>
          </p:cNvPr>
          <p:cNvSpPr/>
          <p:nvPr/>
        </p:nvSpPr>
        <p:spPr>
          <a:xfrm>
            <a:off x="3554834" y="3908063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4A6C09-9A4F-4FF6-879E-348CF461C0A7}"/>
              </a:ext>
            </a:extLst>
          </p:cNvPr>
          <p:cNvSpPr/>
          <p:nvPr/>
        </p:nvSpPr>
        <p:spPr>
          <a:xfrm>
            <a:off x="3556625" y="4854559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639502C-F319-4882-8E55-AE193FF6C212}"/>
              </a:ext>
            </a:extLst>
          </p:cNvPr>
          <p:cNvSpPr/>
          <p:nvPr/>
        </p:nvSpPr>
        <p:spPr>
          <a:xfrm>
            <a:off x="3560178" y="5794257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C6812F-2BF5-4815-8286-CFB0C554F1BF}"/>
              </a:ext>
            </a:extLst>
          </p:cNvPr>
          <p:cNvSpPr/>
          <p:nvPr/>
        </p:nvSpPr>
        <p:spPr>
          <a:xfrm>
            <a:off x="4673443" y="2964915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04760F1-51FE-47EB-95D6-A83726C62563}"/>
              </a:ext>
            </a:extLst>
          </p:cNvPr>
          <p:cNvSpPr/>
          <p:nvPr/>
        </p:nvSpPr>
        <p:spPr>
          <a:xfrm>
            <a:off x="4668099" y="3908063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25B318-DE94-4A8E-8FB5-C3806A393FB3}"/>
              </a:ext>
            </a:extLst>
          </p:cNvPr>
          <p:cNvSpPr/>
          <p:nvPr/>
        </p:nvSpPr>
        <p:spPr>
          <a:xfrm>
            <a:off x="4669890" y="4853780"/>
            <a:ext cx="640080" cy="640080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B66E510-B506-4C08-B10D-8D167189F09E}"/>
              </a:ext>
            </a:extLst>
          </p:cNvPr>
          <p:cNvSpPr/>
          <p:nvPr/>
        </p:nvSpPr>
        <p:spPr>
          <a:xfrm>
            <a:off x="4673443" y="5801528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8EFEAD-7F7E-4FD4-96C3-D7657D6D563C}"/>
              </a:ext>
            </a:extLst>
          </p:cNvPr>
          <p:cNvSpPr/>
          <p:nvPr/>
        </p:nvSpPr>
        <p:spPr>
          <a:xfrm>
            <a:off x="5776395" y="2968624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E41F30-77C1-4088-9D59-691853E08121}"/>
              </a:ext>
            </a:extLst>
          </p:cNvPr>
          <p:cNvSpPr/>
          <p:nvPr/>
        </p:nvSpPr>
        <p:spPr>
          <a:xfrm>
            <a:off x="5771051" y="3908063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8F8E9A-80E0-4E18-8E1F-AAC713470FCB}"/>
              </a:ext>
            </a:extLst>
          </p:cNvPr>
          <p:cNvSpPr/>
          <p:nvPr/>
        </p:nvSpPr>
        <p:spPr>
          <a:xfrm>
            <a:off x="5769253" y="4853780"/>
            <a:ext cx="640080" cy="640080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5DC5AB5-2C6E-4A9B-B995-D97B0FDAFD38}"/>
              </a:ext>
            </a:extLst>
          </p:cNvPr>
          <p:cNvSpPr/>
          <p:nvPr/>
        </p:nvSpPr>
        <p:spPr>
          <a:xfrm>
            <a:off x="5779671" y="5794257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5D9B2BB-BC3E-4F9F-8F03-8C236AF49DD0}"/>
              </a:ext>
            </a:extLst>
          </p:cNvPr>
          <p:cNvSpPr/>
          <p:nvPr/>
        </p:nvSpPr>
        <p:spPr>
          <a:xfrm>
            <a:off x="6886686" y="2947995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331FEBA-B74E-4D9A-AD1C-1A5BBCB5629D}"/>
              </a:ext>
            </a:extLst>
          </p:cNvPr>
          <p:cNvSpPr/>
          <p:nvPr/>
        </p:nvSpPr>
        <p:spPr>
          <a:xfrm>
            <a:off x="6881342" y="3908063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2832224-80DB-4F99-B5BA-3D8EDF6C3C17}"/>
              </a:ext>
            </a:extLst>
          </p:cNvPr>
          <p:cNvSpPr/>
          <p:nvPr/>
        </p:nvSpPr>
        <p:spPr>
          <a:xfrm>
            <a:off x="6878167" y="4858951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157036-40EA-400B-8423-2E8359CF84C0}"/>
              </a:ext>
            </a:extLst>
          </p:cNvPr>
          <p:cNvSpPr/>
          <p:nvPr/>
        </p:nvSpPr>
        <p:spPr>
          <a:xfrm>
            <a:off x="6881720" y="5793516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727C964-9D5E-48CD-94CB-B9552106D0A2}"/>
              </a:ext>
            </a:extLst>
          </p:cNvPr>
          <p:cNvSpPr/>
          <p:nvPr/>
        </p:nvSpPr>
        <p:spPr>
          <a:xfrm>
            <a:off x="7991392" y="2947995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D9ABDD7-2014-4867-8CD3-EB3FFE1722FA}"/>
              </a:ext>
            </a:extLst>
          </p:cNvPr>
          <p:cNvSpPr/>
          <p:nvPr/>
        </p:nvSpPr>
        <p:spPr>
          <a:xfrm>
            <a:off x="7985584" y="3905177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2E1456E-5C60-4D76-B9A6-5539AB539D5F}"/>
              </a:ext>
            </a:extLst>
          </p:cNvPr>
          <p:cNvSpPr/>
          <p:nvPr/>
        </p:nvSpPr>
        <p:spPr>
          <a:xfrm>
            <a:off x="7991431" y="4857109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26E5D0D-2498-4C4E-927A-7AE6A299DE48}"/>
              </a:ext>
            </a:extLst>
          </p:cNvPr>
          <p:cNvSpPr/>
          <p:nvPr/>
        </p:nvSpPr>
        <p:spPr>
          <a:xfrm>
            <a:off x="7999164" y="5783629"/>
            <a:ext cx="640080" cy="640080"/>
          </a:xfrm>
          <a:prstGeom prst="rect">
            <a:avLst/>
          </a:prstGeom>
          <a:solidFill>
            <a:srgbClr val="0F6F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9E97980-BC43-4E6A-83E5-D2B9DFCA71F5}"/>
              </a:ext>
            </a:extLst>
          </p:cNvPr>
          <p:cNvSpPr/>
          <p:nvPr/>
        </p:nvSpPr>
        <p:spPr>
          <a:xfrm>
            <a:off x="9101314" y="2961922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7474625-CAA6-4DF2-A0BF-340E94E035D8}"/>
              </a:ext>
            </a:extLst>
          </p:cNvPr>
          <p:cNvSpPr/>
          <p:nvPr/>
        </p:nvSpPr>
        <p:spPr>
          <a:xfrm>
            <a:off x="9095738" y="3905177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8D3B2E8-C507-4B51-9618-53F04C357947}"/>
              </a:ext>
            </a:extLst>
          </p:cNvPr>
          <p:cNvSpPr/>
          <p:nvPr/>
        </p:nvSpPr>
        <p:spPr>
          <a:xfrm>
            <a:off x="9104695" y="485378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B0E5A46-CAD3-4770-BFAE-022B74D17155}"/>
              </a:ext>
            </a:extLst>
          </p:cNvPr>
          <p:cNvSpPr/>
          <p:nvPr/>
        </p:nvSpPr>
        <p:spPr>
          <a:xfrm>
            <a:off x="9094924" y="5800199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8FA069B-E7D1-4C07-AE21-A0F7D4928FF4}"/>
              </a:ext>
            </a:extLst>
          </p:cNvPr>
          <p:cNvSpPr/>
          <p:nvPr/>
        </p:nvSpPr>
        <p:spPr>
          <a:xfrm>
            <a:off x="10211236" y="5793516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BBA3BFC-AFE3-435F-918C-ABB443B3AB84}"/>
              </a:ext>
            </a:extLst>
          </p:cNvPr>
          <p:cNvSpPr/>
          <p:nvPr/>
        </p:nvSpPr>
        <p:spPr>
          <a:xfrm>
            <a:off x="10205892" y="485378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289AD71-2C7B-4917-A109-EF048B3296B0}"/>
              </a:ext>
            </a:extLst>
          </p:cNvPr>
          <p:cNvSpPr/>
          <p:nvPr/>
        </p:nvSpPr>
        <p:spPr>
          <a:xfrm>
            <a:off x="10205892" y="3907948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A1CCABB-9BE3-402B-ADC1-135A92C8AA95}"/>
              </a:ext>
            </a:extLst>
          </p:cNvPr>
          <p:cNvSpPr/>
          <p:nvPr/>
        </p:nvSpPr>
        <p:spPr>
          <a:xfrm>
            <a:off x="10205892" y="2965590"/>
            <a:ext cx="640080" cy="64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2C4F0D12-3F80-4EC5-8681-FDCB9AAE55D4}"/>
              </a:ext>
            </a:extLst>
          </p:cNvPr>
          <p:cNvSpPr/>
          <p:nvPr/>
        </p:nvSpPr>
        <p:spPr>
          <a:xfrm>
            <a:off x="9101314" y="5800199"/>
            <a:ext cx="640080" cy="64008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C49FE68-A47E-41A7-90D2-EDEC76399E82}"/>
              </a:ext>
            </a:extLst>
          </p:cNvPr>
          <p:cNvSpPr/>
          <p:nvPr/>
        </p:nvSpPr>
        <p:spPr>
          <a:xfrm>
            <a:off x="1340685" y="6608393"/>
            <a:ext cx="182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C7BB7F1-7C68-4CCF-8481-6719EC404CA3}"/>
              </a:ext>
            </a:extLst>
          </p:cNvPr>
          <p:cNvSpPr txBox="1"/>
          <p:nvPr/>
        </p:nvSpPr>
        <p:spPr>
          <a:xfrm>
            <a:off x="1523564" y="6569028"/>
            <a:ext cx="1097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provider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2A7DE9D-0C50-437E-A3BC-D357CF5D0AE9}"/>
              </a:ext>
            </a:extLst>
          </p:cNvPr>
          <p:cNvSpPr/>
          <p:nvPr/>
        </p:nvSpPr>
        <p:spPr>
          <a:xfrm>
            <a:off x="2620844" y="6602451"/>
            <a:ext cx="182880" cy="182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B82256D-6924-43D2-A639-3AB5DDCBD891}"/>
              </a:ext>
            </a:extLst>
          </p:cNvPr>
          <p:cNvSpPr txBox="1"/>
          <p:nvPr/>
        </p:nvSpPr>
        <p:spPr>
          <a:xfrm>
            <a:off x="2803723" y="6563086"/>
            <a:ext cx="1097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customer</a:t>
            </a:r>
          </a:p>
        </p:txBody>
      </p:sp>
      <p:sp>
        <p:nvSpPr>
          <p:cNvPr id="136" name="Right Triangle 135">
            <a:extLst>
              <a:ext uri="{FF2B5EF4-FFF2-40B4-BE49-F238E27FC236}">
                <a16:creationId xmlns:a16="http://schemas.microsoft.com/office/drawing/2014/main" id="{D5FC8A55-F268-4BED-964A-8FBE6ECB4C91}"/>
              </a:ext>
            </a:extLst>
          </p:cNvPr>
          <p:cNvSpPr/>
          <p:nvPr/>
        </p:nvSpPr>
        <p:spPr>
          <a:xfrm>
            <a:off x="6875430" y="3907948"/>
            <a:ext cx="640080" cy="64008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Right Triangle 136">
            <a:extLst>
              <a:ext uri="{FF2B5EF4-FFF2-40B4-BE49-F238E27FC236}">
                <a16:creationId xmlns:a16="http://schemas.microsoft.com/office/drawing/2014/main" id="{96512113-39E0-45FA-9AC7-03B3EF90C892}"/>
              </a:ext>
            </a:extLst>
          </p:cNvPr>
          <p:cNvSpPr/>
          <p:nvPr/>
        </p:nvSpPr>
        <p:spPr>
          <a:xfrm>
            <a:off x="5778253" y="3905177"/>
            <a:ext cx="640080" cy="64008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43310DA9-60D1-4661-BD55-7B84D4AEDEDB}"/>
              </a:ext>
            </a:extLst>
          </p:cNvPr>
          <p:cNvSpPr/>
          <p:nvPr/>
        </p:nvSpPr>
        <p:spPr>
          <a:xfrm>
            <a:off x="4663696" y="3903646"/>
            <a:ext cx="640080" cy="64008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0" name="Right Triangle 139">
            <a:extLst>
              <a:ext uri="{FF2B5EF4-FFF2-40B4-BE49-F238E27FC236}">
                <a16:creationId xmlns:a16="http://schemas.microsoft.com/office/drawing/2014/main" id="{73AEBCA5-CAC2-424A-9967-948146418A87}"/>
              </a:ext>
            </a:extLst>
          </p:cNvPr>
          <p:cNvSpPr/>
          <p:nvPr/>
        </p:nvSpPr>
        <p:spPr>
          <a:xfrm>
            <a:off x="4662853" y="4851386"/>
            <a:ext cx="640080" cy="64008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F577D7E4-E18A-42E5-98BB-D2A5AE901F8F}"/>
              </a:ext>
            </a:extLst>
          </p:cNvPr>
          <p:cNvSpPr/>
          <p:nvPr/>
        </p:nvSpPr>
        <p:spPr>
          <a:xfrm>
            <a:off x="5780044" y="4848817"/>
            <a:ext cx="640080" cy="64008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E4020-BD54-4CA9-A84B-F43C55DC4313}"/>
              </a:ext>
            </a:extLst>
          </p:cNvPr>
          <p:cNvSpPr/>
          <p:nvPr/>
        </p:nvSpPr>
        <p:spPr>
          <a:xfrm>
            <a:off x="6611088" y="3764281"/>
            <a:ext cx="1188720" cy="1900486"/>
          </a:xfrm>
          <a:prstGeom prst="rect">
            <a:avLst/>
          </a:prstGeom>
          <a:noFill/>
          <a:ln w="5715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010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9" grpId="0" animBg="1"/>
      <p:bldP spid="136" grpId="0" animBg="1"/>
      <p:bldP spid="137" grpId="0" animBg="1"/>
      <p:bldP spid="138" grpId="0" animBg="1"/>
      <p:bldP spid="140" grpId="0" animBg="1"/>
      <p:bldP spid="141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F0CB1D-343F-4BB7-BB83-FC224F99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the vulnerability!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01D1E7E-AA38-4ED7-8F13-DE7E3A06F944}"/>
              </a:ext>
            </a:extLst>
          </p:cNvPr>
          <p:cNvSpPr txBox="1">
            <a:spLocks/>
          </p:cNvSpPr>
          <p:nvPr/>
        </p:nvSpPr>
        <p:spPr>
          <a:xfrm>
            <a:off x="585217" y="1436688"/>
            <a:ext cx="11018520" cy="4964112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numCol="1" spcCol="36576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!=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"opened"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"body"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"Thank you for your contribution! We will get to it shortly."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pull_request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pull_request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submitted PR#"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SendGitHubRequest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comments_url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posting a comment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SendGitHubRequest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requestBody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'request'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githubCred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'Basic 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'mattchenderson:8e254ed4'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'POST'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headers: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'User-Agent'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'mattchenderson'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'Authorization'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githubCred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},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requestBody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statusCode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315D2-2677-4A60-B283-D0CB6DC48462}"/>
              </a:ext>
            </a:extLst>
          </p:cNvPr>
          <p:cNvSpPr/>
          <p:nvPr/>
        </p:nvSpPr>
        <p:spPr>
          <a:xfrm>
            <a:off x="1907711" y="3643393"/>
            <a:ext cx="2527130" cy="254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48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7364" y="289372"/>
            <a:ext cx="11653772" cy="708977"/>
          </a:xfrm>
        </p:spPr>
        <p:txBody>
          <a:bodyPr/>
          <a:lstStyle/>
          <a:p>
            <a:r>
              <a:rPr lang="en-US" sz="4607" dirty="0"/>
              <a:t>What is an Azure Function?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284AD945-4CDF-4687-B1C8-B217D7D42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43" y="1903492"/>
            <a:ext cx="2777644" cy="2777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736E21-BEEA-495F-B253-3AC28DF16012}"/>
              </a:ext>
            </a:extLst>
          </p:cNvPr>
          <p:cNvSpPr txBox="1"/>
          <p:nvPr/>
        </p:nvSpPr>
        <p:spPr>
          <a:xfrm>
            <a:off x="4395987" y="2022287"/>
            <a:ext cx="6259263" cy="281342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Typically a small, precise and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highly cohesive unit of code that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 be </a:t>
            </a:r>
            <a:r>
              <a:rPr lang="en-GB" sz="3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triggered </a:t>
            </a: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run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based on an </a:t>
            </a:r>
            <a:r>
              <a:rPr lang="en-GB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</a:t>
            </a:r>
            <a:endParaRPr lang="en-GB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 </a:t>
            </a:r>
            <a:r>
              <a:rPr lang="en-GB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schedule</a:t>
            </a: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483565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6FAC07CA-2605-4BD8-AA82-645F14127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394" y="4182537"/>
            <a:ext cx="914400" cy="914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2E9BE6-789A-48BF-98B2-549DA91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 management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F19FAA0-ABAC-4BB4-AACA-AE99FA08D64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075" y="2252136"/>
            <a:ext cx="914400" cy="914400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4D919D4-99F3-48DC-B91B-1E611042B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075" y="4182536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B6F575-6DE6-4193-B8F5-47A6D4B8B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044" y="2252136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0058BE-4AFD-4469-A75D-7A29A33FBF03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1627444" y="2709336"/>
            <a:ext cx="10046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FC52FD-1F19-4C29-BB33-7A10A5E412CF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1170244" y="3166536"/>
            <a:ext cx="6350" cy="1016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11B93-F609-4804-A302-F66DA7C39657}"/>
              </a:ext>
            </a:extLst>
          </p:cNvPr>
          <p:cNvSpPr/>
          <p:nvPr/>
        </p:nvSpPr>
        <p:spPr>
          <a:xfrm>
            <a:off x="4231217" y="1413063"/>
            <a:ext cx="7426327" cy="4031873"/>
          </a:xfrm>
          <a:prstGeom prst="rect">
            <a:avLst/>
          </a:prstGeom>
          <a:solidFill>
            <a:srgbClr val="1E1E1E"/>
          </a:solidFill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msRestAzure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require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-rest-azure'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KeyVault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require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'azure-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keyvault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vaultUri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process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env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'GITHUB_SECRET_URI'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Value looks like: 'https://foo.vault.azure.net/secrets/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’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//... Getting the event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kvToken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msRestAzure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loginWithAppServiceMSI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resource: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'https://vault.azure.net'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keyVaultClient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KeyVault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KeyVaultClient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kvToken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9CDCF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keyVaultClient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getSecret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vaultUri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).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secret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githubHeader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'Basic 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608B4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//... Call GitHub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});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DB3498B-BBA3-4706-8BED-97600705D985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rot="16200000" flipV="1">
            <a:off x="2129760" y="1292620"/>
            <a:ext cx="12700" cy="1919031"/>
          </a:xfrm>
          <a:prstGeom prst="bent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FBDA545-1299-422B-9127-68F58744111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6200000" flipH="1">
            <a:off x="1621759" y="2715020"/>
            <a:ext cx="1016000" cy="191903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305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89D9E3-3CF9-49C3-B01A-B104613A7168}"/>
              </a:ext>
            </a:extLst>
          </p:cNvPr>
          <p:cNvSpPr/>
          <p:nvPr/>
        </p:nvSpPr>
        <p:spPr bwMode="auto">
          <a:xfrm>
            <a:off x="6395721" y="1723025"/>
            <a:ext cx="2194560" cy="2194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Site runtime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89DDD-C3DD-456E-AA2E-2AA03561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soon: Key Vault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26F7B-94FB-429A-97AB-0CCB22B338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462760"/>
          </a:xfrm>
        </p:spPr>
        <p:txBody>
          <a:bodyPr/>
          <a:lstStyle/>
          <a:p>
            <a:endParaRPr lang="en-US" sz="1600" dirty="0"/>
          </a:p>
          <a:p>
            <a:r>
              <a:rPr lang="en-US" dirty="0"/>
              <a:t>Gets secrets out of App Settings and into secrets management</a:t>
            </a:r>
          </a:p>
          <a:p>
            <a:endParaRPr lang="en-US" dirty="0"/>
          </a:p>
          <a:p>
            <a:r>
              <a:rPr lang="en-US" dirty="0"/>
              <a:t>Leverages the managed identity of your function app</a:t>
            </a:r>
          </a:p>
          <a:p>
            <a:endParaRPr lang="en-US" dirty="0"/>
          </a:p>
          <a:p>
            <a:r>
              <a:rPr lang="en-US" dirty="0"/>
              <a:t>Versions will be required at initial preview (goal of auto-rotation)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A72C9-A003-41B8-951E-D7C115A41444}"/>
              </a:ext>
            </a:extLst>
          </p:cNvPr>
          <p:cNvSpPr/>
          <p:nvPr/>
        </p:nvSpPr>
        <p:spPr>
          <a:xfrm>
            <a:off x="0" y="1053507"/>
            <a:ext cx="1219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Microsoft.KeyVault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SecretUri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=https://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myvault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.vault.azure.net/secrets/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mysecret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/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mysecretversion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6EA475-98E0-4DD1-9D37-7A589A1111E6}"/>
              </a:ext>
            </a:extLst>
          </p:cNvPr>
          <p:cNvSpPr/>
          <p:nvPr/>
        </p:nvSpPr>
        <p:spPr bwMode="auto">
          <a:xfrm>
            <a:off x="6618220" y="2071005"/>
            <a:ext cx="1762254" cy="90318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Environment vars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215EF-D0C7-406D-988F-FCF7D725ABD3}"/>
              </a:ext>
            </a:extLst>
          </p:cNvPr>
          <p:cNvSpPr/>
          <p:nvPr/>
        </p:nvSpPr>
        <p:spPr bwMode="auto">
          <a:xfrm>
            <a:off x="9412221" y="1723025"/>
            <a:ext cx="2194560" cy="7874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Application settings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0299D8-7A6A-4867-A3A4-CA7FE86012B6}"/>
              </a:ext>
            </a:extLst>
          </p:cNvPr>
          <p:cNvSpPr/>
          <p:nvPr/>
        </p:nvSpPr>
        <p:spPr bwMode="auto">
          <a:xfrm>
            <a:off x="6408421" y="4206240"/>
            <a:ext cx="2194560" cy="2194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Site 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5863C-5BD1-435E-8A7C-716D00BCFE15}"/>
              </a:ext>
            </a:extLst>
          </p:cNvPr>
          <p:cNvSpPr/>
          <p:nvPr/>
        </p:nvSpPr>
        <p:spPr bwMode="auto">
          <a:xfrm>
            <a:off x="6618220" y="4554219"/>
            <a:ext cx="1762254" cy="90318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Environment vars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2E880-6A6A-475D-A86E-AB3BEA88CD0C}"/>
              </a:ext>
            </a:extLst>
          </p:cNvPr>
          <p:cNvSpPr/>
          <p:nvPr/>
        </p:nvSpPr>
        <p:spPr bwMode="auto">
          <a:xfrm>
            <a:off x="9412221" y="4206240"/>
            <a:ext cx="2194560" cy="7874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Application settings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691E51-CA26-487A-9559-F7E2E6608CCC}"/>
              </a:ext>
            </a:extLst>
          </p:cNvPr>
          <p:cNvSpPr/>
          <p:nvPr/>
        </p:nvSpPr>
        <p:spPr bwMode="auto">
          <a:xfrm>
            <a:off x="9412221" y="5613400"/>
            <a:ext cx="2194560" cy="7874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Key Vault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75EB2AA-344B-40A3-8B97-FAB422BAB022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rot="10800000" flipV="1">
            <a:off x="8380475" y="2116725"/>
            <a:ext cx="1031747" cy="405874"/>
          </a:xfrm>
          <a:prstGeom prst="bentConnector3">
            <a:avLst/>
          </a:prstGeom>
          <a:ln w="38100">
            <a:headEnd type="none" w="lg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42766C-B276-4E78-83E4-0BEF5FB256A0}"/>
              </a:ext>
            </a:extLst>
          </p:cNvPr>
          <p:cNvSpPr txBox="1"/>
          <p:nvPr/>
        </p:nvSpPr>
        <p:spPr>
          <a:xfrm>
            <a:off x="9725728" y="2071005"/>
            <a:ext cx="15675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Foo: mysecret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EDED4-20AD-4808-AB77-8A3529D18CF1}"/>
              </a:ext>
            </a:extLst>
          </p:cNvPr>
          <p:cNvSpPr txBox="1"/>
          <p:nvPr/>
        </p:nvSpPr>
        <p:spPr>
          <a:xfrm>
            <a:off x="6715578" y="2401937"/>
            <a:ext cx="15675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Foo: mysecret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3AC48-71E9-45E6-BE23-C4FBEBFE955A}"/>
              </a:ext>
            </a:extLst>
          </p:cNvPr>
          <p:cNvSpPr txBox="1"/>
          <p:nvPr/>
        </p:nvSpPr>
        <p:spPr>
          <a:xfrm>
            <a:off x="6721926" y="4883586"/>
            <a:ext cx="15675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Foo: mysecret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C849D07-DBC1-4F13-9158-73137E806E86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rot="10800000" flipV="1">
            <a:off x="8602981" y="4599940"/>
            <a:ext cx="809240" cy="703580"/>
          </a:xfrm>
          <a:prstGeom prst="bentConnector3">
            <a:avLst>
              <a:gd name="adj1" fmla="val 50000"/>
            </a:avLst>
          </a:prstGeom>
          <a:ln w="38100">
            <a:headEnd type="none" w="lg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B7A1192-E1E4-45FB-AB26-B74185F64BE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8602981" y="5303520"/>
            <a:ext cx="809240" cy="703580"/>
          </a:xfrm>
          <a:prstGeom prst="bentConnector3">
            <a:avLst>
              <a:gd name="adj1" fmla="val 50000"/>
            </a:avLst>
          </a:prstGeom>
          <a:ln w="38100">
            <a:headEnd type="none" w="lg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6E666C-270A-4B1C-8D9B-8DDF9E5968BB}"/>
              </a:ext>
            </a:extLst>
          </p:cNvPr>
          <p:cNvSpPr txBox="1"/>
          <p:nvPr/>
        </p:nvSpPr>
        <p:spPr>
          <a:xfrm>
            <a:off x="9736099" y="4554219"/>
            <a:ext cx="15882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Foo: </a:t>
            </a:r>
            <a:r>
              <a:rPr kumimoji="0" lang="en-US" sz="20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reference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AC6A33-9230-46AD-8552-D8B129251BA3}"/>
              </a:ext>
            </a:extLst>
          </p:cNvPr>
          <p:cNvSpPr txBox="1"/>
          <p:nvPr/>
        </p:nvSpPr>
        <p:spPr>
          <a:xfrm>
            <a:off x="9746470" y="6007100"/>
            <a:ext cx="15675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Foo: mysecret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38600D-0748-485F-A83D-BA0B9C8FFF46}"/>
              </a:ext>
            </a:extLst>
          </p:cNvPr>
          <p:cNvSpPr/>
          <p:nvPr/>
        </p:nvSpPr>
        <p:spPr bwMode="auto">
          <a:xfrm>
            <a:off x="6618220" y="3266243"/>
            <a:ext cx="1768605" cy="3255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63102E-D112-4756-BD95-BE15013F8DF4}"/>
              </a:ext>
            </a:extLst>
          </p:cNvPr>
          <p:cNvSpPr/>
          <p:nvPr/>
        </p:nvSpPr>
        <p:spPr bwMode="auto">
          <a:xfrm>
            <a:off x="6624572" y="5767250"/>
            <a:ext cx="1762254" cy="3255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D7B68B-0C58-451A-8291-172F71F39016}"/>
              </a:ext>
            </a:extLst>
          </p:cNvPr>
          <p:cNvCxnSpPr>
            <a:cxnSpLocks/>
            <a:stCxn id="40" idx="0"/>
            <a:endCxn id="23" idx="2"/>
          </p:cNvCxnSpPr>
          <p:nvPr/>
        </p:nvCxnSpPr>
        <p:spPr>
          <a:xfrm flipV="1">
            <a:off x="7505699" y="5191363"/>
            <a:ext cx="0" cy="575887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39C877-12E5-4494-A85A-C8E6AE6D1CD9}"/>
              </a:ext>
            </a:extLst>
          </p:cNvPr>
          <p:cNvCxnSpPr>
            <a:cxnSpLocks/>
            <a:stCxn id="39" idx="0"/>
            <a:endCxn id="22" idx="2"/>
          </p:cNvCxnSpPr>
          <p:nvPr/>
        </p:nvCxnSpPr>
        <p:spPr>
          <a:xfrm flipH="1" flipV="1">
            <a:off x="7499351" y="2709714"/>
            <a:ext cx="3172" cy="556529"/>
          </a:xfrm>
          <a:prstGeom prst="straightConnector1">
            <a:avLst/>
          </a:prstGeom>
          <a:ln w="38100">
            <a:headEnd type="none" w="lg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FB77B0A-204E-49C8-8EF6-5064C3E6DE1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509501" y="4993640"/>
            <a:ext cx="0" cy="619760"/>
          </a:xfrm>
          <a:prstGeom prst="straightConnector1">
            <a:avLst/>
          </a:prstGeom>
          <a:ln w="38100">
            <a:prstDash val="sysDash"/>
            <a:headEnd type="none" w="lg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991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2" grpId="0" animBg="1"/>
      <p:bldP spid="13" grpId="0" animBg="1"/>
      <p:bldP spid="14" grpId="0" animBg="1"/>
      <p:bldP spid="15" grpId="0" animBg="1"/>
      <p:bldP spid="20" grpId="0"/>
      <p:bldP spid="20" grpId="1"/>
      <p:bldP spid="20" grpId="2"/>
      <p:bldP spid="22" grpId="0"/>
      <p:bldP spid="22" grpId="1"/>
      <p:bldP spid="22" grpId="2"/>
      <p:bldP spid="23" grpId="0"/>
      <p:bldP spid="31" grpId="0"/>
      <p:bldP spid="34" grpId="0"/>
      <p:bldP spid="39" grpId="0" animBg="1"/>
      <p:bldP spid="39" grpId="1" animBg="1"/>
      <p:bldP spid="39" grpId="2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CC4C-1E80-41F0-84F6-37E09776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553998"/>
          </a:xfrm>
        </p:spPr>
        <p:txBody>
          <a:bodyPr/>
          <a:lstStyle/>
          <a:p>
            <a:r>
              <a:rPr lang="en-US" dirty="0"/>
              <a:t>Managed identities for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AFF20-8E07-4237-BCD1-B18932B03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5201424"/>
          </a:xfrm>
        </p:spPr>
        <p:txBody>
          <a:bodyPr/>
          <a:lstStyle/>
          <a:p>
            <a:r>
              <a:rPr lang="en-US" sz="2400" dirty="0"/>
              <a:t>Keep credentials out of code</a:t>
            </a:r>
          </a:p>
          <a:p>
            <a:endParaRPr lang="en-US" sz="2400" dirty="0"/>
          </a:p>
          <a:p>
            <a:r>
              <a:rPr lang="en-US" sz="2400" dirty="0"/>
              <a:t>Auto-managed identity in Azure AD for Azure resource</a:t>
            </a:r>
          </a:p>
          <a:p>
            <a:endParaRPr lang="en-US" sz="2400" dirty="0"/>
          </a:p>
          <a:p>
            <a:r>
              <a:rPr lang="en-US" sz="2400" dirty="0"/>
              <a:t>Use local token endpoint to get access tokens from Azure AD</a:t>
            </a:r>
          </a:p>
          <a:p>
            <a:endParaRPr lang="en-US" sz="2400" dirty="0"/>
          </a:p>
          <a:p>
            <a:r>
              <a:rPr lang="en-US" sz="2400" dirty="0"/>
              <a:t>Direct authentication with services, or retrieve creds from Azure Key Vault</a:t>
            </a:r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B69B3-19CA-4A1E-BDCC-157982358A50}"/>
              </a:ext>
            </a:extLst>
          </p:cNvPr>
          <p:cNvSpPr/>
          <p:nvPr/>
        </p:nvSpPr>
        <p:spPr>
          <a:xfrm>
            <a:off x="5977304" y="1923878"/>
            <a:ext cx="1741481" cy="3448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18367-7E7E-4C6A-B420-E6647191F87D}"/>
              </a:ext>
            </a:extLst>
          </p:cNvPr>
          <p:cNvSpPr/>
          <p:nvPr/>
        </p:nvSpPr>
        <p:spPr>
          <a:xfrm>
            <a:off x="9282893" y="1923877"/>
            <a:ext cx="2370349" cy="1339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Service</a:t>
            </a:r>
          </a:p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(e.g., ARM, Key Vault)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5C6458-2A66-457A-9B67-1520C05C78FB}"/>
              </a:ext>
            </a:extLst>
          </p:cNvPr>
          <p:cNvSpPr/>
          <p:nvPr/>
        </p:nvSpPr>
        <p:spPr>
          <a:xfrm>
            <a:off x="6111500" y="2313968"/>
            <a:ext cx="1474390" cy="55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Your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2F873-438A-4BB1-A9ED-B493F6DE6B0B}"/>
              </a:ext>
            </a:extLst>
          </p:cNvPr>
          <p:cNvSpPr/>
          <p:nvPr/>
        </p:nvSpPr>
        <p:spPr>
          <a:xfrm>
            <a:off x="6110850" y="4240989"/>
            <a:ext cx="1474390" cy="5539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Local token service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7F6212-8330-43FC-A4DD-B5C4FD9131CF}"/>
              </a:ext>
            </a:extLst>
          </p:cNvPr>
          <p:cNvSpPr/>
          <p:nvPr/>
        </p:nvSpPr>
        <p:spPr>
          <a:xfrm>
            <a:off x="6754333" y="3837994"/>
            <a:ext cx="187422" cy="18742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5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8D1D41-FEB2-4983-AE7E-58F14ED76956}"/>
              </a:ext>
            </a:extLst>
          </p:cNvPr>
          <p:cNvCxnSpPr>
            <a:stCxn id="9" idx="4"/>
            <a:endCxn id="8" idx="0"/>
          </p:cNvCxnSpPr>
          <p:nvPr/>
        </p:nvCxnSpPr>
        <p:spPr>
          <a:xfrm>
            <a:off x="6848044" y="4025416"/>
            <a:ext cx="0" cy="21557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667E88-CD28-4278-92F7-DCDFC25070F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585889" y="2590937"/>
            <a:ext cx="1697004" cy="2789"/>
          </a:xfrm>
          <a:prstGeom prst="straightConnector1">
            <a:avLst/>
          </a:prstGeom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F58483-7594-4D5B-AD37-B4E939EAD31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848044" y="2867906"/>
            <a:ext cx="650" cy="970088"/>
          </a:xfrm>
          <a:prstGeom prst="straightConnector1">
            <a:avLst/>
          </a:prstGeom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E1F991-E768-4ADB-BC58-4EE4B2FADD97}"/>
              </a:ext>
            </a:extLst>
          </p:cNvPr>
          <p:cNvCxnSpPr>
            <a:cxnSpLocks/>
          </p:cNvCxnSpPr>
          <p:nvPr/>
        </p:nvCxnSpPr>
        <p:spPr>
          <a:xfrm>
            <a:off x="7585240" y="4493703"/>
            <a:ext cx="2095447" cy="0"/>
          </a:xfrm>
          <a:prstGeom prst="straightConnector1">
            <a:avLst/>
          </a:prstGeom>
          <a:ln w="28575">
            <a:solidFill>
              <a:schemeClr val="accent3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ylinder 13">
            <a:extLst>
              <a:ext uri="{FF2B5EF4-FFF2-40B4-BE49-F238E27FC236}">
                <a16:creationId xmlns:a16="http://schemas.microsoft.com/office/drawing/2014/main" id="{F37A230E-2B2C-4C5C-BFF2-1C7DCCB75EBA}"/>
              </a:ext>
            </a:extLst>
          </p:cNvPr>
          <p:cNvSpPr/>
          <p:nvPr/>
        </p:nvSpPr>
        <p:spPr>
          <a:xfrm>
            <a:off x="6110850" y="4892069"/>
            <a:ext cx="1474390" cy="319009"/>
          </a:xfrm>
          <a:prstGeom prst="ca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Credentials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E375BF-29F2-4EB3-9457-879422E940A2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>
            <a:off x="6848044" y="4794928"/>
            <a:ext cx="0" cy="9714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FA46CFF-8334-45CB-BA7C-11F627881A3D}"/>
              </a:ext>
            </a:extLst>
          </p:cNvPr>
          <p:cNvSpPr/>
          <p:nvPr/>
        </p:nvSpPr>
        <p:spPr>
          <a:xfrm>
            <a:off x="6723095" y="3213927"/>
            <a:ext cx="249897" cy="24989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3809EE-B38B-482A-814A-A79E05C7CFFD}"/>
              </a:ext>
            </a:extLst>
          </p:cNvPr>
          <p:cNvSpPr/>
          <p:nvPr/>
        </p:nvSpPr>
        <p:spPr>
          <a:xfrm>
            <a:off x="8309442" y="4368755"/>
            <a:ext cx="249897" cy="24989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B65011-2F5C-4668-A543-71BE6FC8C73D}"/>
              </a:ext>
            </a:extLst>
          </p:cNvPr>
          <p:cNvSpPr/>
          <p:nvPr/>
        </p:nvSpPr>
        <p:spPr>
          <a:xfrm>
            <a:off x="8315040" y="2465988"/>
            <a:ext cx="249897" cy="24989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8D6374-DB52-4883-8D8F-96B2C001F679}"/>
              </a:ext>
            </a:extLst>
          </p:cNvPr>
          <p:cNvSpPr/>
          <p:nvPr/>
        </p:nvSpPr>
        <p:spPr>
          <a:xfrm>
            <a:off x="5977304" y="5570936"/>
            <a:ext cx="5675938" cy="31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(inject and roll credentials)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2294F4-2897-4648-A4D0-5541AA41533C}"/>
              </a:ext>
            </a:extLst>
          </p:cNvPr>
          <p:cNvCxnSpPr>
            <a:stCxn id="14" idx="3"/>
          </p:cNvCxnSpPr>
          <p:nvPr/>
        </p:nvCxnSpPr>
        <p:spPr>
          <a:xfrm>
            <a:off x="6848044" y="5211078"/>
            <a:ext cx="0" cy="359858"/>
          </a:xfrm>
          <a:prstGeom prst="straightConnector1">
            <a:avLst/>
          </a:prstGeom>
          <a:ln w="28575">
            <a:solidFill>
              <a:schemeClr val="accent3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01226A-1FE2-427E-B9D7-BB59C740E411}"/>
              </a:ext>
            </a:extLst>
          </p:cNvPr>
          <p:cNvCxnSpPr>
            <a:cxnSpLocks/>
          </p:cNvCxnSpPr>
          <p:nvPr/>
        </p:nvCxnSpPr>
        <p:spPr>
          <a:xfrm>
            <a:off x="10463099" y="5280476"/>
            <a:ext cx="2409" cy="290460"/>
          </a:xfrm>
          <a:prstGeom prst="straightConnector1">
            <a:avLst/>
          </a:prstGeom>
          <a:ln w="28575">
            <a:solidFill>
              <a:schemeClr val="accent3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DB3C1A-EA18-4B5F-8E32-5779103BA504}"/>
              </a:ext>
            </a:extLst>
          </p:cNvPr>
          <p:cNvGrpSpPr/>
          <p:nvPr/>
        </p:nvGrpSpPr>
        <p:grpSpPr>
          <a:xfrm>
            <a:off x="9680688" y="3783690"/>
            <a:ext cx="1564823" cy="1496786"/>
            <a:chOff x="4713073" y="4411662"/>
            <a:chExt cx="1752600" cy="1676400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BEF9FD33-457F-4DF8-B1B8-5E8FF431F6A0}"/>
                </a:ext>
              </a:extLst>
            </p:cNvPr>
            <p:cNvSpPr/>
            <p:nvPr/>
          </p:nvSpPr>
          <p:spPr bwMode="auto">
            <a:xfrm rot="16200000">
              <a:off x="4313023" y="4811712"/>
              <a:ext cx="1676400" cy="876300"/>
            </a:xfrm>
            <a:prstGeom prst="triangle">
              <a:avLst>
                <a:gd name="adj" fmla="val 33699"/>
              </a:avLst>
            </a:prstGeom>
            <a:solidFill>
              <a:srgbClr val="CDF4FF">
                <a:lumMod val="50000"/>
              </a:srgbClr>
            </a:solidFill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7F9D16E-70D9-42A9-B981-D9EFD5508FFB}"/>
                </a:ext>
              </a:extLst>
            </p:cNvPr>
            <p:cNvSpPr/>
            <p:nvPr/>
          </p:nvSpPr>
          <p:spPr bwMode="auto">
            <a:xfrm rot="5400000" flipH="1">
              <a:off x="5189323" y="4811712"/>
              <a:ext cx="1676400" cy="876300"/>
            </a:xfrm>
            <a:prstGeom prst="triangle">
              <a:avLst>
                <a:gd name="adj" fmla="val 33699"/>
              </a:avLst>
            </a:prstGeom>
            <a:solidFill>
              <a:srgbClr val="CDF4FF">
                <a:lumMod val="25000"/>
              </a:srgbClr>
            </a:solidFill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E218E1-8256-4674-BB00-E0057DE5CA01}"/>
                </a:ext>
              </a:extLst>
            </p:cNvPr>
            <p:cNvSpPr/>
            <p:nvPr/>
          </p:nvSpPr>
          <p:spPr bwMode="auto">
            <a:xfrm>
              <a:off x="5475073" y="4792662"/>
              <a:ext cx="228600" cy="2286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31C2DB-55E2-4CD1-99C4-34569775B19A}"/>
                </a:ext>
              </a:extLst>
            </p:cNvPr>
            <p:cNvSpPr/>
            <p:nvPr/>
          </p:nvSpPr>
          <p:spPr bwMode="auto">
            <a:xfrm>
              <a:off x="5075237" y="5249862"/>
              <a:ext cx="228600" cy="2286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F66B97E-69CD-4B91-B5BF-FC6327705CC9}"/>
                </a:ext>
              </a:extLst>
            </p:cNvPr>
            <p:cNvSpPr/>
            <p:nvPr/>
          </p:nvSpPr>
          <p:spPr bwMode="auto">
            <a:xfrm>
              <a:off x="5475073" y="5571400"/>
              <a:ext cx="228600" cy="2286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D74C5E-E2E7-41A9-B27B-2C0B83C46435}"/>
                </a:ext>
              </a:extLst>
            </p:cNvPr>
            <p:cNvSpPr/>
            <p:nvPr/>
          </p:nvSpPr>
          <p:spPr bwMode="auto">
            <a:xfrm>
              <a:off x="5876560" y="5249861"/>
              <a:ext cx="228600" cy="2286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C099D8-C6EE-4CFA-8314-6690D80D3583}"/>
                </a:ext>
              </a:extLst>
            </p:cNvPr>
            <p:cNvCxnSpPr>
              <a:cxnSpLocks/>
              <a:stCxn id="54" idx="4"/>
              <a:endCxn id="56" idx="0"/>
            </p:cNvCxnSpPr>
            <p:nvPr/>
          </p:nvCxnSpPr>
          <p:spPr>
            <a:xfrm>
              <a:off x="5589373" y="5021262"/>
              <a:ext cx="0" cy="550138"/>
            </a:xfrm>
            <a:prstGeom prst="lin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7740821-8C62-45BA-964A-D9EC59CECE20}"/>
                </a:ext>
              </a:extLst>
            </p:cNvPr>
            <p:cNvCxnSpPr>
              <a:cxnSpLocks/>
              <a:stCxn id="54" idx="3"/>
              <a:endCxn id="55" idx="7"/>
            </p:cNvCxnSpPr>
            <p:nvPr/>
          </p:nvCxnSpPr>
          <p:spPr>
            <a:xfrm flipH="1">
              <a:off x="5270359" y="4987784"/>
              <a:ext cx="238192" cy="295556"/>
            </a:xfrm>
            <a:prstGeom prst="lin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E0132CF-D24F-4F8D-B80E-9D7D5C02E10A}"/>
                </a:ext>
              </a:extLst>
            </p:cNvPr>
            <p:cNvCxnSpPr>
              <a:cxnSpLocks/>
              <a:stCxn id="54" idx="5"/>
              <a:endCxn id="57" idx="1"/>
            </p:cNvCxnSpPr>
            <p:nvPr/>
          </p:nvCxnSpPr>
          <p:spPr>
            <a:xfrm>
              <a:off x="5670195" y="4987784"/>
              <a:ext cx="239843" cy="295555"/>
            </a:xfrm>
            <a:prstGeom prst="lin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68FDEF-4D7E-414B-BE92-7F62AE048FA3}"/>
                </a:ext>
              </a:extLst>
            </p:cNvPr>
            <p:cNvCxnSpPr>
              <a:cxnSpLocks/>
              <a:stCxn id="55" idx="5"/>
              <a:endCxn id="56" idx="1"/>
            </p:cNvCxnSpPr>
            <p:nvPr/>
          </p:nvCxnSpPr>
          <p:spPr>
            <a:xfrm>
              <a:off x="5270359" y="5444984"/>
              <a:ext cx="238192" cy="159894"/>
            </a:xfrm>
            <a:prstGeom prst="lin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E2A5B41-EDF6-4B07-BC76-986879DB1C0B}"/>
                </a:ext>
              </a:extLst>
            </p:cNvPr>
            <p:cNvCxnSpPr>
              <a:cxnSpLocks/>
              <a:stCxn id="56" idx="7"/>
              <a:endCxn id="57" idx="3"/>
            </p:cNvCxnSpPr>
            <p:nvPr/>
          </p:nvCxnSpPr>
          <p:spPr>
            <a:xfrm flipV="1">
              <a:off x="5670195" y="5444983"/>
              <a:ext cx="239843" cy="159895"/>
            </a:xfrm>
            <a:prstGeom prst="line">
              <a:avLst/>
            </a:prstGeom>
            <a:noFill/>
            <a:ln w="76200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04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25ACB-2DF5-4C6A-902C-D140FDBD53B0}"/>
              </a:ext>
            </a:extLst>
          </p:cNvPr>
          <p:cNvGrpSpPr/>
          <p:nvPr/>
        </p:nvGrpSpPr>
        <p:grpSpPr>
          <a:xfrm>
            <a:off x="9228594" y="2730132"/>
            <a:ext cx="1828800" cy="2157914"/>
            <a:chOff x="7957555" y="309976"/>
            <a:chExt cx="1828800" cy="2157914"/>
          </a:xfrm>
        </p:grpSpPr>
        <p:pic>
          <p:nvPicPr>
            <p:cNvPr id="13" name="Picture 12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4BA3ED1A-8C84-475F-B2EB-0DC66B45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5715" y="309976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056C48B2-EC99-4AC4-B688-9230056B0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875" y="309976"/>
              <a:ext cx="457200" cy="457200"/>
            </a:xfrm>
            <a:prstGeom prst="rect">
              <a:avLst/>
            </a:prstGeom>
          </p:spPr>
        </p:pic>
        <p:pic>
          <p:nvPicPr>
            <p:cNvPr id="42" name="Content Placeholder 2">
              <a:extLst>
                <a:ext uri="{FF2B5EF4-FFF2-40B4-BE49-F238E27FC236}">
                  <a16:creationId xmlns:a16="http://schemas.microsoft.com/office/drawing/2014/main" id="{1809164C-5921-4424-B58E-00B79D3D0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57555" y="309976"/>
              <a:ext cx="457200" cy="4572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FAA1C4-9102-482E-9B73-4DD6678C8A4A}"/>
                </a:ext>
              </a:extLst>
            </p:cNvPr>
            <p:cNvSpPr/>
            <p:nvPr/>
          </p:nvSpPr>
          <p:spPr>
            <a:xfrm>
              <a:off x="7957555" y="832024"/>
              <a:ext cx="1828800" cy="163586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9FF733-A8F5-4B04-A010-12B4DA2CAC20}"/>
                </a:ext>
              </a:extLst>
            </p:cNvPr>
            <p:cNvSpPr txBox="1"/>
            <p:nvPr/>
          </p:nvSpPr>
          <p:spPr>
            <a:xfrm>
              <a:off x="8299858" y="1165627"/>
              <a:ext cx="1144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Repo 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0A035A-AD8C-44C5-AC8A-0D978F1DF650}"/>
                </a:ext>
              </a:extLst>
            </p:cNvPr>
            <p:cNvSpPr txBox="1"/>
            <p:nvPr/>
          </p:nvSpPr>
          <p:spPr>
            <a:xfrm>
              <a:off x="8299858" y="1868560"/>
              <a:ext cx="1144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Repo 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36AB45-6183-470A-8900-6A302AAD9709}"/>
                </a:ext>
              </a:extLst>
            </p:cNvPr>
            <p:cNvSpPr/>
            <p:nvPr/>
          </p:nvSpPr>
          <p:spPr bwMode="auto">
            <a:xfrm>
              <a:off x="9512035" y="310274"/>
              <a:ext cx="274320" cy="45690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CE1B9A-2314-49DC-9ADF-BDCE56F3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 and permissions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30AD61-E02B-4D65-98A7-CFF418B89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755" y="1400941"/>
            <a:ext cx="640080" cy="64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777C8-2ADD-457C-8469-7CB704AEE7FA}"/>
              </a:ext>
            </a:extLst>
          </p:cNvPr>
          <p:cNvSpPr txBox="1"/>
          <p:nvPr/>
        </p:nvSpPr>
        <p:spPr>
          <a:xfrm>
            <a:off x="1919033" y="1542093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 app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9CB6CF-B788-4C8C-BB70-5769D0D68A27}"/>
              </a:ext>
            </a:extLst>
          </p:cNvPr>
          <p:cNvSpPr/>
          <p:nvPr/>
        </p:nvSpPr>
        <p:spPr>
          <a:xfrm>
            <a:off x="1189755" y="2072906"/>
            <a:ext cx="4572000" cy="1681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71402-AB52-482F-A66F-36E7B3759CDA}"/>
              </a:ext>
            </a:extLst>
          </p:cNvPr>
          <p:cNvSpPr txBox="1"/>
          <p:nvPr/>
        </p:nvSpPr>
        <p:spPr>
          <a:xfrm>
            <a:off x="1189754" y="2403792"/>
            <a:ext cx="228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Reader function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70FCE-403A-4BFB-80D4-26225F23D663}"/>
              </a:ext>
            </a:extLst>
          </p:cNvPr>
          <p:cNvSpPr txBox="1"/>
          <p:nvPr/>
        </p:nvSpPr>
        <p:spPr>
          <a:xfrm>
            <a:off x="1183907" y="2775197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Writer function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38CD4-18DB-4C76-A579-1B4D7088FDFA}"/>
              </a:ext>
            </a:extLst>
          </p:cNvPr>
          <p:cNvSpPr txBox="1"/>
          <p:nvPr/>
        </p:nvSpPr>
        <p:spPr>
          <a:xfrm>
            <a:off x="1178625" y="3147199"/>
            <a:ext cx="229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Writer function C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FEFE72-E360-498C-AEB1-A93C85BEA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754" y="4147541"/>
            <a:ext cx="640080" cy="640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995E3A-25D3-4FC6-A589-C4D559868D16}"/>
              </a:ext>
            </a:extLst>
          </p:cNvPr>
          <p:cNvSpPr txBox="1"/>
          <p:nvPr/>
        </p:nvSpPr>
        <p:spPr>
          <a:xfrm>
            <a:off x="1829833" y="4285607"/>
            <a:ext cx="182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 app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1F976C-67EA-4246-BDD0-089B05B4B810}"/>
              </a:ext>
            </a:extLst>
          </p:cNvPr>
          <p:cNvSpPr/>
          <p:nvPr/>
        </p:nvSpPr>
        <p:spPr>
          <a:xfrm>
            <a:off x="1189755" y="4787621"/>
            <a:ext cx="4572000" cy="16813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9D66B2F-614A-4507-8A7A-3CA5480EB1A9}"/>
              </a:ext>
            </a:extLst>
          </p:cNvPr>
          <p:cNvCxnSpPr>
            <a:cxnSpLocks/>
            <a:stCxn id="44" idx="1"/>
            <a:endCxn id="6" idx="3"/>
          </p:cNvCxnSpPr>
          <p:nvPr/>
        </p:nvCxnSpPr>
        <p:spPr>
          <a:xfrm rot="10800000">
            <a:off x="5761755" y="2913565"/>
            <a:ext cx="3809142" cy="85688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BF6A172-539D-40F8-83F7-A879CAFF0DBD}"/>
              </a:ext>
            </a:extLst>
          </p:cNvPr>
          <p:cNvCxnSpPr>
            <a:cxnSpLocks/>
            <a:stCxn id="45" idx="1"/>
            <a:endCxn id="12" idx="3"/>
          </p:cNvCxnSpPr>
          <p:nvPr/>
        </p:nvCxnSpPr>
        <p:spPr>
          <a:xfrm rot="10800000" flipV="1">
            <a:off x="5761755" y="4473382"/>
            <a:ext cx="3809142" cy="115489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72C237-E8E7-4F56-A2A0-8B7FC93B982F}"/>
              </a:ext>
            </a:extLst>
          </p:cNvPr>
          <p:cNvSpPr txBox="1"/>
          <p:nvPr/>
        </p:nvSpPr>
        <p:spPr>
          <a:xfrm>
            <a:off x="3474719" y="5443613"/>
            <a:ext cx="22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Permission to write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66B7FF-CCFA-4A56-9872-6A9E89BA7EFB}"/>
              </a:ext>
            </a:extLst>
          </p:cNvPr>
          <p:cNvSpPr txBox="1"/>
          <p:nvPr/>
        </p:nvSpPr>
        <p:spPr>
          <a:xfrm>
            <a:off x="3453495" y="2625329"/>
            <a:ext cx="228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Permission to read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D18AB-1B35-489D-8A3D-AA33741CBA8C}"/>
              </a:ext>
            </a:extLst>
          </p:cNvPr>
          <p:cNvSpPr txBox="1"/>
          <p:nvPr/>
        </p:nvSpPr>
        <p:spPr>
          <a:xfrm>
            <a:off x="3459342" y="2989363"/>
            <a:ext cx="228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Permission to write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3A0DE-9E0A-47E3-838E-642568C38AB9}"/>
              </a:ext>
            </a:extLst>
          </p:cNvPr>
          <p:cNvSpPr txBox="1"/>
          <p:nvPr/>
        </p:nvSpPr>
        <p:spPr>
          <a:xfrm>
            <a:off x="1189754" y="2106989"/>
            <a:ext cx="2284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Functions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ABC084-DBFF-4D56-874E-65FFFB7C7145}"/>
              </a:ext>
            </a:extLst>
          </p:cNvPr>
          <p:cNvSpPr txBox="1"/>
          <p:nvPr/>
        </p:nvSpPr>
        <p:spPr>
          <a:xfrm>
            <a:off x="3464107" y="2097987"/>
            <a:ext cx="232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71A77C-9EE6-4D2D-84BD-ABEC85F34060}"/>
              </a:ext>
            </a:extLst>
          </p:cNvPr>
          <p:cNvCxnSpPr>
            <a:cxnSpLocks/>
            <a:stCxn id="6" idx="2"/>
            <a:endCxn id="6" idx="0"/>
          </p:cNvCxnSpPr>
          <p:nvPr/>
        </p:nvCxnSpPr>
        <p:spPr>
          <a:xfrm flipV="1">
            <a:off x="3475755" y="2072906"/>
            <a:ext cx="0" cy="16813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1CF976-BD07-45AB-8D87-17FB05B300D0}"/>
              </a:ext>
            </a:extLst>
          </p:cNvPr>
          <p:cNvCxnSpPr>
            <a:cxnSpLocks/>
            <a:stCxn id="12" idx="2"/>
            <a:endCxn id="12" idx="0"/>
          </p:cNvCxnSpPr>
          <p:nvPr/>
        </p:nvCxnSpPr>
        <p:spPr>
          <a:xfrm flipV="1">
            <a:off x="3475755" y="4787621"/>
            <a:ext cx="0" cy="16813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37E69E-43B2-4EEF-AC4B-6796DC9C00D5}"/>
              </a:ext>
            </a:extLst>
          </p:cNvPr>
          <p:cNvSpPr txBox="1"/>
          <p:nvPr/>
        </p:nvSpPr>
        <p:spPr>
          <a:xfrm>
            <a:off x="1188200" y="5326777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Writer function 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7348B-DE89-4F0B-927C-23184547DA41}"/>
              </a:ext>
            </a:extLst>
          </p:cNvPr>
          <p:cNvSpPr txBox="1"/>
          <p:nvPr/>
        </p:nvSpPr>
        <p:spPr>
          <a:xfrm>
            <a:off x="1185276" y="5688337"/>
            <a:ext cx="229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Writer function 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A14E37-013A-4702-8EC1-A786FE21F131}"/>
              </a:ext>
            </a:extLst>
          </p:cNvPr>
          <p:cNvSpPr txBox="1"/>
          <p:nvPr/>
        </p:nvSpPr>
        <p:spPr>
          <a:xfrm>
            <a:off x="1184424" y="4822481"/>
            <a:ext cx="2284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Functions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5D26AB-44AF-449B-8B0E-5AFEA03F8BB8}"/>
              </a:ext>
            </a:extLst>
          </p:cNvPr>
          <p:cNvSpPr txBox="1"/>
          <p:nvPr/>
        </p:nvSpPr>
        <p:spPr>
          <a:xfrm>
            <a:off x="3482121" y="4818946"/>
            <a:ext cx="232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427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24" grpId="0"/>
      <p:bldP spid="47" grpId="0"/>
      <p:bldP spid="25" grpId="0"/>
      <p:bldP spid="25" grpId="1"/>
      <p:bldP spid="27" grpId="0"/>
      <p:bldP spid="31" grpId="0"/>
      <p:bldP spid="35" grpId="0"/>
      <p:bldP spid="36" grpId="0"/>
      <p:bldP spid="38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76E5-35ED-493A-9479-4CF6052F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Spot the vulnerability!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F5DA2B-8FD8-4D75-852D-BE08282F075C}"/>
              </a:ext>
            </a:extLst>
          </p:cNvPr>
          <p:cNvGrpSpPr/>
          <p:nvPr/>
        </p:nvGrpSpPr>
        <p:grpSpPr>
          <a:xfrm>
            <a:off x="2778486" y="3391484"/>
            <a:ext cx="925253" cy="1015411"/>
            <a:chOff x="2026130" y="3618931"/>
            <a:chExt cx="925253" cy="101541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B0E1533-9114-4988-84A6-94C1EA2C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8717" y="3618931"/>
              <a:ext cx="640080" cy="6400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78C07D-7182-4F23-B2B1-E71C550FE57A}"/>
                </a:ext>
              </a:extLst>
            </p:cNvPr>
            <p:cNvSpPr txBox="1"/>
            <p:nvPr/>
          </p:nvSpPr>
          <p:spPr>
            <a:xfrm>
              <a:off x="2026130" y="426501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IoT hub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D88014-4CB7-477E-BB4C-85395FFD38C5}"/>
              </a:ext>
            </a:extLst>
          </p:cNvPr>
          <p:cNvGrpSpPr/>
          <p:nvPr/>
        </p:nvGrpSpPr>
        <p:grpSpPr>
          <a:xfrm>
            <a:off x="1593961" y="2266289"/>
            <a:ext cx="1261884" cy="1009412"/>
            <a:chOff x="4935829" y="4280142"/>
            <a:chExt cx="1261884" cy="1009412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3CC0BD3-3E74-4BF0-B412-A954535A3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8275" y="4280142"/>
              <a:ext cx="640080" cy="6400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846EB-A814-4865-B06E-1F2197444DB4}"/>
                </a:ext>
              </a:extLst>
            </p:cNvPr>
            <p:cNvSpPr txBox="1"/>
            <p:nvPr/>
          </p:nvSpPr>
          <p:spPr>
            <a:xfrm>
              <a:off x="4935829" y="492022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Send Event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B9DAF1-4EED-4F4B-8CC8-C9A35315B608}"/>
              </a:ext>
            </a:extLst>
          </p:cNvPr>
          <p:cNvGrpSpPr/>
          <p:nvPr/>
        </p:nvGrpSpPr>
        <p:grpSpPr>
          <a:xfrm>
            <a:off x="2675092" y="4593126"/>
            <a:ext cx="1132040" cy="1019987"/>
            <a:chOff x="2675092" y="4375416"/>
            <a:chExt cx="1132040" cy="101998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180940C-D9F2-4251-A98D-CF34AFC21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3104" y="4375416"/>
              <a:ext cx="640080" cy="64008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1C7824-3609-4677-ACFF-ED4CCA52B781}"/>
                </a:ext>
              </a:extLst>
            </p:cNvPr>
            <p:cNvSpPr txBox="1"/>
            <p:nvPr/>
          </p:nvSpPr>
          <p:spPr>
            <a:xfrm>
              <a:off x="2675092" y="5026071"/>
              <a:ext cx="1132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HDInsight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C7DA284-36EA-437D-8913-A96E48B49893}"/>
              </a:ext>
            </a:extLst>
          </p:cNvPr>
          <p:cNvGrpSpPr/>
          <p:nvPr/>
        </p:nvGrpSpPr>
        <p:grpSpPr>
          <a:xfrm>
            <a:off x="10769192" y="4588749"/>
            <a:ext cx="1159292" cy="1013789"/>
            <a:chOff x="10263864" y="4371039"/>
            <a:chExt cx="1159292" cy="101378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693E6C2-3BB0-473A-9641-E4E6F5B98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23470" y="4371039"/>
              <a:ext cx="640080" cy="64008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F51537-1A7A-4ADA-A6A1-ADA383CF71A8}"/>
                </a:ext>
              </a:extLst>
            </p:cNvPr>
            <p:cNvSpPr txBox="1"/>
            <p:nvPr/>
          </p:nvSpPr>
          <p:spPr>
            <a:xfrm>
              <a:off x="10263864" y="5015496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ML model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198ADB-8D49-4D9D-A138-B0EFC772CB2F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>
            <a:off x="1373519" y="3711524"/>
            <a:ext cx="15475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A306C39-1FED-4951-B0FF-B304FA695A62}"/>
              </a:ext>
            </a:extLst>
          </p:cNvPr>
          <p:cNvCxnSpPr>
            <a:cxnSpLocks/>
            <a:stCxn id="54" idx="2"/>
            <a:endCxn id="5" idx="1"/>
          </p:cNvCxnSpPr>
          <p:nvPr/>
        </p:nvCxnSpPr>
        <p:spPr>
          <a:xfrm rot="16200000" flipH="1">
            <a:off x="1738575" y="3718636"/>
            <a:ext cx="506271" cy="1882788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39A94F9-3EF5-4342-89B0-8BAA8B1B507D}"/>
              </a:ext>
            </a:extLst>
          </p:cNvPr>
          <p:cNvGrpSpPr/>
          <p:nvPr/>
        </p:nvGrpSpPr>
        <p:grpSpPr>
          <a:xfrm>
            <a:off x="2720146" y="5911019"/>
            <a:ext cx="1065997" cy="1009412"/>
            <a:chOff x="1955760" y="7040851"/>
            <a:chExt cx="1065997" cy="1009412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4253F74-BDA8-40C9-A9C3-07D9C8F4C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68716" y="7040851"/>
              <a:ext cx="640080" cy="64008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7FD41D-2A32-45B7-AA76-CB63639358F7}"/>
                </a:ext>
              </a:extLst>
            </p:cNvPr>
            <p:cNvSpPr txBox="1"/>
            <p:nvPr/>
          </p:nvSpPr>
          <p:spPr>
            <a:xfrm>
              <a:off x="1955760" y="7680931"/>
              <a:ext cx="1065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app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B288684-29E9-4D39-BA70-386917170F97}"/>
              </a:ext>
            </a:extLst>
          </p:cNvPr>
          <p:cNvGrpSpPr/>
          <p:nvPr/>
        </p:nvGrpSpPr>
        <p:grpSpPr>
          <a:xfrm>
            <a:off x="5649065" y="3397483"/>
            <a:ext cx="2462330" cy="1280250"/>
            <a:chOff x="3757258" y="1047958"/>
            <a:chExt cx="2462330" cy="1280250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EF1C1D0-320B-459F-B162-EF5894244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9771" y="1047958"/>
              <a:ext cx="640080" cy="64008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35BB6B-2176-4DA9-AF80-924866E93487}"/>
                </a:ext>
              </a:extLst>
            </p:cNvPr>
            <p:cNvSpPr txBox="1"/>
            <p:nvPr/>
          </p:nvSpPr>
          <p:spPr>
            <a:xfrm>
              <a:off x="3757258" y="1681877"/>
              <a:ext cx="2462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Uncompress</a:t>
              </a: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, format, and clean data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1B991C1-43AE-4461-A9E1-566ABE9EB6E5}"/>
              </a:ext>
            </a:extLst>
          </p:cNvPr>
          <p:cNvGrpSpPr/>
          <p:nvPr/>
        </p:nvGrpSpPr>
        <p:grpSpPr>
          <a:xfrm>
            <a:off x="6716839" y="2034277"/>
            <a:ext cx="2169596" cy="1279705"/>
            <a:chOff x="7302941" y="1015136"/>
            <a:chExt cx="2169596" cy="1279705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E22B52C2-8BC6-45B8-AC99-F3BC3E604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64031" y="1015136"/>
              <a:ext cx="640080" cy="6400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F420D2-8AB9-4FE3-AD41-1DC1EAAC5411}"/>
                </a:ext>
              </a:extLst>
            </p:cNvPr>
            <p:cNvSpPr txBox="1"/>
            <p:nvPr/>
          </p:nvSpPr>
          <p:spPr>
            <a:xfrm>
              <a:off x="7302941" y="1648510"/>
              <a:ext cx="21695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Calculate characteristics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A7E1D8-194E-409A-9508-FDE848687521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>
            <a:off x="1385551" y="6228624"/>
            <a:ext cx="1547551" cy="2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E978608-6B20-49BF-8AB5-243FD73F03E1}"/>
              </a:ext>
            </a:extLst>
          </p:cNvPr>
          <p:cNvGrpSpPr/>
          <p:nvPr/>
        </p:nvGrpSpPr>
        <p:grpSpPr>
          <a:xfrm>
            <a:off x="119131" y="5908584"/>
            <a:ext cx="1892762" cy="1009412"/>
            <a:chOff x="-193693" y="7038416"/>
            <a:chExt cx="1892762" cy="1009412"/>
          </a:xfrm>
        </p:grpSpPr>
        <p:pic>
          <p:nvPicPr>
            <p:cNvPr id="48" name="Graphic 47" descr="Smart Phone">
              <a:extLst>
                <a:ext uri="{FF2B5EF4-FFF2-40B4-BE49-F238E27FC236}">
                  <a16:creationId xmlns:a16="http://schemas.microsoft.com/office/drawing/2014/main" id="{4638E072-F828-443E-BE36-4135B337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2647" y="7038416"/>
              <a:ext cx="640080" cy="64008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D35A4E-1EEC-40AA-BCF1-2ADB94635BA8}"/>
                </a:ext>
              </a:extLst>
            </p:cNvPr>
            <p:cNvSpPr txBox="1"/>
            <p:nvPr/>
          </p:nvSpPr>
          <p:spPr>
            <a:xfrm>
              <a:off x="-193693" y="7678496"/>
              <a:ext cx="1892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Defect input form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5B78D5-01A1-40BB-A4AC-5FA22A9A26BA}"/>
              </a:ext>
            </a:extLst>
          </p:cNvPr>
          <p:cNvGrpSpPr/>
          <p:nvPr/>
        </p:nvGrpSpPr>
        <p:grpSpPr>
          <a:xfrm>
            <a:off x="590895" y="3391484"/>
            <a:ext cx="918842" cy="1015411"/>
            <a:chOff x="290103" y="3618931"/>
            <a:chExt cx="918842" cy="1015411"/>
          </a:xfrm>
        </p:grpSpPr>
        <p:pic>
          <p:nvPicPr>
            <p:cNvPr id="32" name="Graphic 31" descr="Crane">
              <a:extLst>
                <a:ext uri="{FF2B5EF4-FFF2-40B4-BE49-F238E27FC236}">
                  <a16:creationId xmlns:a16="http://schemas.microsoft.com/office/drawing/2014/main" id="{82BCFABC-C6CE-486B-8D07-0CFF2574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2647" y="3618931"/>
              <a:ext cx="640080" cy="64008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10ECB8-EB44-41B7-94D2-33D370D9D347}"/>
                </a:ext>
              </a:extLst>
            </p:cNvPr>
            <p:cNvSpPr txBox="1"/>
            <p:nvPr/>
          </p:nvSpPr>
          <p:spPr>
            <a:xfrm>
              <a:off x="290103" y="4265010"/>
              <a:ext cx="918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Devices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87C54B-4669-4217-8E42-147A967C0569}"/>
              </a:ext>
            </a:extLst>
          </p:cNvPr>
          <p:cNvGrpSpPr/>
          <p:nvPr/>
        </p:nvGrpSpPr>
        <p:grpSpPr>
          <a:xfrm>
            <a:off x="2384861" y="1164107"/>
            <a:ext cx="1736566" cy="1009412"/>
            <a:chOff x="6548904" y="7470368"/>
            <a:chExt cx="1736566" cy="100941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7DE109A-4B52-4BAA-82FA-6D456EE0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067767" y="7470368"/>
              <a:ext cx="640080" cy="64008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3853F7A-BCB2-4E20-B1A3-6AC9A1C6CFB0}"/>
                </a:ext>
              </a:extLst>
            </p:cNvPr>
            <p:cNvSpPr txBox="1"/>
            <p:nvPr/>
          </p:nvSpPr>
          <p:spPr>
            <a:xfrm>
              <a:off x="6548904" y="8110448"/>
              <a:ext cx="1736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Stream analytics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76DB74-403F-4323-AAB0-DC1D367DE5EE}"/>
              </a:ext>
            </a:extLst>
          </p:cNvPr>
          <p:cNvGrpSpPr/>
          <p:nvPr/>
        </p:nvGrpSpPr>
        <p:grpSpPr>
          <a:xfrm>
            <a:off x="218219" y="1164107"/>
            <a:ext cx="1694583" cy="1289283"/>
            <a:chOff x="-136838" y="1396000"/>
            <a:chExt cx="1694583" cy="1289283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CA71B237-832A-4621-8F8A-0268C7DBE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07040" y="1396000"/>
              <a:ext cx="606829" cy="6400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17BA5DB-B11E-4A59-B93F-2CBDF29D8E0D}"/>
                </a:ext>
              </a:extLst>
            </p:cNvPr>
            <p:cNvSpPr txBox="1"/>
            <p:nvPr/>
          </p:nvSpPr>
          <p:spPr>
            <a:xfrm>
              <a:off x="-136838" y="2038952"/>
              <a:ext cx="1694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BI dashboard</a:t>
              </a:r>
            </a:p>
          </p:txBody>
        </p:sp>
      </p:grp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498822B0-83E6-40CA-9C62-C78F3824B4DA}"/>
              </a:ext>
            </a:extLst>
          </p:cNvPr>
          <p:cNvCxnSpPr>
            <a:cxnSpLocks/>
            <a:stCxn id="24" idx="2"/>
            <a:endCxn id="9" idx="1"/>
          </p:cNvCxnSpPr>
          <p:nvPr/>
        </p:nvCxnSpPr>
        <p:spPr>
          <a:xfrm rot="16200000" flipH="1">
            <a:off x="2355077" y="3145527"/>
            <a:ext cx="435823" cy="69617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FF1F3F22-3858-42E5-9A8C-891814CF0F08}"/>
              </a:ext>
            </a:extLst>
          </p:cNvPr>
          <p:cNvCxnSpPr>
            <a:cxnSpLocks/>
            <a:stCxn id="21" idx="0"/>
            <a:endCxn id="57" idx="0"/>
          </p:cNvCxnSpPr>
          <p:nvPr/>
        </p:nvCxnSpPr>
        <p:spPr>
          <a:xfrm rot="16200000" flipV="1">
            <a:off x="5573980" y="-1186109"/>
            <a:ext cx="3424642" cy="8125074"/>
          </a:xfrm>
          <a:prstGeom prst="bentConnector3">
            <a:avLst>
              <a:gd name="adj1" fmla="val 10286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284FB1E-7621-4459-AA03-F4C5A69C2A1A}"/>
              </a:ext>
            </a:extLst>
          </p:cNvPr>
          <p:cNvCxnSpPr>
            <a:cxnSpLocks/>
            <a:stCxn id="57" idx="1"/>
            <a:endCxn id="7" idx="0"/>
          </p:cNvCxnSpPr>
          <p:nvPr/>
        </p:nvCxnSpPr>
        <p:spPr>
          <a:xfrm rot="10800000" flipV="1">
            <a:off x="2226448" y="1484147"/>
            <a:ext cx="677277" cy="78214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5132613-19E7-42FB-A636-61FB78E74B2D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flipV="1">
            <a:off x="3241113" y="2173519"/>
            <a:ext cx="12031" cy="12179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DD28541-75B1-4BA6-9E29-5787198E38B8}"/>
              </a:ext>
            </a:extLst>
          </p:cNvPr>
          <p:cNvCxnSpPr>
            <a:cxnSpLocks/>
            <a:stCxn id="57" idx="1"/>
            <a:endCxn id="70" idx="3"/>
          </p:cNvCxnSpPr>
          <p:nvPr/>
        </p:nvCxnSpPr>
        <p:spPr>
          <a:xfrm flipH="1">
            <a:off x="1368926" y="1484147"/>
            <a:ext cx="15347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E74FF6C-B826-45BC-B155-AE9EB4516AF9}"/>
              </a:ext>
            </a:extLst>
          </p:cNvPr>
          <p:cNvGrpSpPr/>
          <p:nvPr/>
        </p:nvGrpSpPr>
        <p:grpSpPr>
          <a:xfrm>
            <a:off x="8747173" y="4593126"/>
            <a:ext cx="1947916" cy="1282034"/>
            <a:chOff x="4872996" y="4267128"/>
            <a:chExt cx="1947916" cy="1282034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2EF5B8A3-44E4-42E6-8E5D-3F553E63B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914" y="4267128"/>
              <a:ext cx="640080" cy="64008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E59BB5-B60E-430E-A68E-A1B0DF1361CE}"/>
                </a:ext>
              </a:extLst>
            </p:cNvPr>
            <p:cNvSpPr txBox="1"/>
            <p:nvPr/>
          </p:nvSpPr>
          <p:spPr>
            <a:xfrm>
              <a:off x="4872996" y="4902831"/>
              <a:ext cx="1947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Characteristics and defects table</a:t>
              </a: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3D3F454-2F20-4E19-9251-9AE5AC92362B}"/>
              </a:ext>
            </a:extLst>
          </p:cNvPr>
          <p:cNvCxnSpPr>
            <a:cxnSpLocks/>
            <a:stCxn id="5" idx="3"/>
            <a:endCxn id="95" idx="1"/>
          </p:cNvCxnSpPr>
          <p:nvPr/>
        </p:nvCxnSpPr>
        <p:spPr>
          <a:xfrm>
            <a:off x="3573184" y="4913166"/>
            <a:ext cx="5827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8C46259-3D85-412E-A3C6-329C4EA229FE}"/>
              </a:ext>
            </a:extLst>
          </p:cNvPr>
          <p:cNvCxnSpPr>
            <a:cxnSpLocks/>
            <a:stCxn id="39" idx="3"/>
            <a:endCxn id="96" idx="2"/>
          </p:cNvCxnSpPr>
          <p:nvPr/>
        </p:nvCxnSpPr>
        <p:spPr>
          <a:xfrm flipV="1">
            <a:off x="3573182" y="5875160"/>
            <a:ext cx="6147949" cy="35589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D31D3B-A97D-46D3-8EB7-681FB184B5C9}"/>
              </a:ext>
            </a:extLst>
          </p:cNvPr>
          <p:cNvCxnSpPr>
            <a:cxnSpLocks/>
            <a:stCxn id="95" idx="3"/>
            <a:endCxn id="21" idx="1"/>
          </p:cNvCxnSpPr>
          <p:nvPr/>
        </p:nvCxnSpPr>
        <p:spPr>
          <a:xfrm flipV="1">
            <a:off x="10041171" y="4908789"/>
            <a:ext cx="987627" cy="43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C50F602-8873-4138-8F48-91CF974886F3}"/>
              </a:ext>
            </a:extLst>
          </p:cNvPr>
          <p:cNvGrpSpPr/>
          <p:nvPr/>
        </p:nvGrpSpPr>
        <p:grpSpPr>
          <a:xfrm>
            <a:off x="4891024" y="2029011"/>
            <a:ext cx="2086701" cy="1282034"/>
            <a:chOff x="4803603" y="4267128"/>
            <a:chExt cx="2086701" cy="1282034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D234006-C598-4BB8-A830-F3EA4C2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914" y="4267128"/>
              <a:ext cx="640080" cy="64008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110252B-E00F-4E75-8A32-7784543BFC3E}"/>
                </a:ext>
              </a:extLst>
            </p:cNvPr>
            <p:cNvSpPr txBox="1"/>
            <p:nvPr/>
          </p:nvSpPr>
          <p:spPr>
            <a:xfrm>
              <a:off x="4803603" y="4902831"/>
              <a:ext cx="2086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Recent characteristics table</a:t>
              </a:r>
            </a:p>
          </p:txBody>
        </p:sp>
      </p:grp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3AB1370-D663-400B-8312-2D830367E5EA}"/>
              </a:ext>
            </a:extLst>
          </p:cNvPr>
          <p:cNvCxnSpPr>
            <a:cxnSpLocks/>
            <a:stCxn id="57" idx="3"/>
            <a:endCxn id="95" idx="0"/>
          </p:cNvCxnSpPr>
          <p:nvPr/>
        </p:nvCxnSpPr>
        <p:spPr>
          <a:xfrm>
            <a:off x="3543804" y="1484147"/>
            <a:ext cx="6177327" cy="310897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EEC1A8F-2A26-4CF1-B040-B2639D8C4D15}"/>
              </a:ext>
            </a:extLst>
          </p:cNvPr>
          <p:cNvGrpSpPr/>
          <p:nvPr/>
        </p:nvGrpSpPr>
        <p:grpSpPr>
          <a:xfrm>
            <a:off x="4410985" y="3391484"/>
            <a:ext cx="1168911" cy="1015411"/>
            <a:chOff x="4410985" y="3029390"/>
            <a:chExt cx="1168911" cy="101541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716E613-CAAF-4678-8B88-256823FC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692" y="3029390"/>
              <a:ext cx="640080" cy="64008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69F613E-EF73-48C3-821F-0B920A517FC7}"/>
                </a:ext>
              </a:extLst>
            </p:cNvPr>
            <p:cNvSpPr txBox="1"/>
            <p:nvPr/>
          </p:nvSpPr>
          <p:spPr>
            <a:xfrm>
              <a:off x="4410985" y="3675469"/>
              <a:ext cx="1168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Snapshots</a:t>
              </a:r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B798C41-0CB9-4EC2-B95F-F938E08AB8B6}"/>
              </a:ext>
            </a:extLst>
          </p:cNvPr>
          <p:cNvCxnSpPr>
            <a:cxnSpLocks/>
            <a:stCxn id="9" idx="3"/>
            <a:endCxn id="93" idx="1"/>
          </p:cNvCxnSpPr>
          <p:nvPr/>
        </p:nvCxnSpPr>
        <p:spPr>
          <a:xfrm>
            <a:off x="3561153" y="3711524"/>
            <a:ext cx="11105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35684A3-6D88-4139-AF8C-8F52BA99C903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5311772" y="3711524"/>
            <a:ext cx="1249806" cy="59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F6591F-E36E-4DAD-B831-DF34CF47EED9}"/>
              </a:ext>
            </a:extLst>
          </p:cNvPr>
          <p:cNvGrpSpPr/>
          <p:nvPr/>
        </p:nvGrpSpPr>
        <p:grpSpPr>
          <a:xfrm>
            <a:off x="8099052" y="3399998"/>
            <a:ext cx="1218603" cy="1015411"/>
            <a:chOff x="4386141" y="3029390"/>
            <a:chExt cx="1218603" cy="1015411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90EB684-9DA6-4D33-ADDC-C9AE7C42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692" y="3029390"/>
              <a:ext cx="640080" cy="64008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6CB708E-0878-431F-A1F1-EA0C4D7E69EE}"/>
                </a:ext>
              </a:extLst>
            </p:cNvPr>
            <p:cNvSpPr txBox="1"/>
            <p:nvPr/>
          </p:nvSpPr>
          <p:spPr>
            <a:xfrm>
              <a:off x="4386141" y="3675469"/>
              <a:ext cx="1218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Clean data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1314837-476A-46AB-B9A5-A280004FD8D2}"/>
              </a:ext>
            </a:extLst>
          </p:cNvPr>
          <p:cNvCxnSpPr>
            <a:cxnSpLocks/>
            <a:stCxn id="43" idx="3"/>
            <a:endCxn id="129" idx="1"/>
          </p:cNvCxnSpPr>
          <p:nvPr/>
        </p:nvCxnSpPr>
        <p:spPr>
          <a:xfrm>
            <a:off x="7201658" y="3717523"/>
            <a:ext cx="1182945" cy="25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29413C76-77A7-454B-B027-E4E62DE1A8AF}"/>
              </a:ext>
            </a:extLst>
          </p:cNvPr>
          <p:cNvCxnSpPr>
            <a:cxnSpLocks/>
            <a:stCxn id="129" idx="0"/>
            <a:endCxn id="45" idx="3"/>
          </p:cNvCxnSpPr>
          <p:nvPr/>
        </p:nvCxnSpPr>
        <p:spPr>
          <a:xfrm rot="16200000" flipV="1">
            <a:off x="7888486" y="2583841"/>
            <a:ext cx="1045681" cy="58663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AF328D7-5195-463F-BBEC-46BF8620FA73}"/>
              </a:ext>
            </a:extLst>
          </p:cNvPr>
          <p:cNvCxnSpPr>
            <a:cxnSpLocks/>
            <a:stCxn id="109" idx="1"/>
            <a:endCxn id="58" idx="2"/>
          </p:cNvCxnSpPr>
          <p:nvPr/>
        </p:nvCxnSpPr>
        <p:spPr>
          <a:xfrm rot="10800000">
            <a:off x="3253145" y="2173519"/>
            <a:ext cx="2361191" cy="17553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FB72C88-3F14-4BA2-ABD7-9E9EF6BCB819}"/>
              </a:ext>
            </a:extLst>
          </p:cNvPr>
          <p:cNvCxnSpPr>
            <a:cxnSpLocks/>
            <a:stCxn id="45" idx="1"/>
            <a:endCxn id="109" idx="3"/>
          </p:cNvCxnSpPr>
          <p:nvPr/>
        </p:nvCxnSpPr>
        <p:spPr>
          <a:xfrm flipH="1" flipV="1">
            <a:off x="6254415" y="2349051"/>
            <a:ext cx="1223514" cy="52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01CE7C98-737F-4F90-A1F7-C3E8053EF973}"/>
              </a:ext>
            </a:extLst>
          </p:cNvPr>
          <p:cNvSpPr/>
          <p:nvPr/>
        </p:nvSpPr>
        <p:spPr>
          <a:xfrm>
            <a:off x="118693" y="1347171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7E6107F1-B214-4800-A56E-0B95D88B9871}"/>
              </a:ext>
            </a:extLst>
          </p:cNvPr>
          <p:cNvSpPr/>
          <p:nvPr/>
        </p:nvSpPr>
        <p:spPr>
          <a:xfrm>
            <a:off x="162654" y="3574548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A7DDE1FE-D380-4249-A910-0164F20BF528}"/>
              </a:ext>
            </a:extLst>
          </p:cNvPr>
          <p:cNvSpPr/>
          <p:nvPr/>
        </p:nvSpPr>
        <p:spPr>
          <a:xfrm>
            <a:off x="210787" y="6115910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D78FFE3C-3641-4657-8C07-3DFC6203899E}"/>
              </a:ext>
            </a:extLst>
          </p:cNvPr>
          <p:cNvSpPr/>
          <p:nvPr/>
        </p:nvSpPr>
        <p:spPr>
          <a:xfrm rot="16200000">
            <a:off x="11134194" y="5738184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B74C4205-221C-4B23-BB51-72A1E080D9D0}"/>
              </a:ext>
            </a:extLst>
          </p:cNvPr>
          <p:cNvSpPr/>
          <p:nvPr/>
        </p:nvSpPr>
        <p:spPr>
          <a:xfrm rot="2700000">
            <a:off x="5248346" y="1774319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BAD0D0A4-95F6-4815-A595-3F85866AD2AC}"/>
              </a:ext>
            </a:extLst>
          </p:cNvPr>
          <p:cNvSpPr/>
          <p:nvPr/>
        </p:nvSpPr>
        <p:spPr>
          <a:xfrm rot="8100000">
            <a:off x="8059933" y="1774787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BA27B64B-6158-4415-ACEF-E910628C9999}"/>
              </a:ext>
            </a:extLst>
          </p:cNvPr>
          <p:cNvSpPr/>
          <p:nvPr/>
        </p:nvSpPr>
        <p:spPr>
          <a:xfrm rot="13500000">
            <a:off x="3737728" y="5231912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33671EF8-C313-4DCD-883A-17CB715B08AA}"/>
              </a:ext>
            </a:extLst>
          </p:cNvPr>
          <p:cNvSpPr/>
          <p:nvPr/>
        </p:nvSpPr>
        <p:spPr>
          <a:xfrm rot="2700000">
            <a:off x="2499117" y="5704196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7990DBA9-1099-41E2-9861-D8550B8CBBE6}"/>
              </a:ext>
            </a:extLst>
          </p:cNvPr>
          <p:cNvSpPr/>
          <p:nvPr/>
        </p:nvSpPr>
        <p:spPr>
          <a:xfrm rot="2700000">
            <a:off x="4253984" y="3183527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088F9D54-3882-429C-8CA4-7B9C968C09AB}"/>
              </a:ext>
            </a:extLst>
          </p:cNvPr>
          <p:cNvSpPr/>
          <p:nvPr/>
        </p:nvSpPr>
        <p:spPr>
          <a:xfrm rot="18900000">
            <a:off x="2379395" y="4096913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2A6404AC-5203-4595-90AD-04C639514430}"/>
              </a:ext>
            </a:extLst>
          </p:cNvPr>
          <p:cNvSpPr/>
          <p:nvPr/>
        </p:nvSpPr>
        <p:spPr>
          <a:xfrm>
            <a:off x="1308746" y="2473129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E88DD41D-9BC0-4ADD-91BB-1F240F066DC0}"/>
              </a:ext>
            </a:extLst>
          </p:cNvPr>
          <p:cNvSpPr/>
          <p:nvPr/>
        </p:nvSpPr>
        <p:spPr>
          <a:xfrm rot="18900000">
            <a:off x="5521821" y="4427751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8581FE8D-C2FC-4634-B19F-3C4FEE22A8A1}"/>
              </a:ext>
            </a:extLst>
          </p:cNvPr>
          <p:cNvSpPr/>
          <p:nvPr/>
        </p:nvSpPr>
        <p:spPr>
          <a:xfrm rot="8100000">
            <a:off x="9068057" y="3202692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0F64B0D2-7B76-423B-BDC2-621BD7484732}"/>
              </a:ext>
            </a:extLst>
          </p:cNvPr>
          <p:cNvSpPr/>
          <p:nvPr/>
        </p:nvSpPr>
        <p:spPr>
          <a:xfrm rot="1726513">
            <a:off x="2505503" y="1055134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B0850DC-B35D-4421-AF60-A9E99864679A}"/>
              </a:ext>
            </a:extLst>
          </p:cNvPr>
          <p:cNvSpPr/>
          <p:nvPr/>
        </p:nvSpPr>
        <p:spPr>
          <a:xfrm rot="8100000">
            <a:off x="10086132" y="4295130"/>
            <a:ext cx="429288" cy="27395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951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9" grpId="0" animBg="1"/>
      <p:bldP spid="160" grpId="0" animBg="1"/>
      <p:bldP spid="161" grpId="0" animBg="1"/>
      <p:bldP spid="162" grpId="0" animBg="1"/>
      <p:bldP spid="1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9620CBD-538C-4A0A-8FED-7F93F015FE42}"/>
              </a:ext>
            </a:extLst>
          </p:cNvPr>
          <p:cNvSpPr txBox="1">
            <a:spLocks/>
          </p:cNvSpPr>
          <p:nvPr/>
        </p:nvSpPr>
        <p:spPr>
          <a:xfrm>
            <a:off x="585217" y="1436688"/>
            <a:ext cx="11018520" cy="4964112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bindings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outQueueMessage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"delete"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"Please pass a name in the request body"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F0CB1D-343F-4BB7-BB83-FC224F99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the vulnerability!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59B15-A0EC-4611-9D61-FFB8221B126A}"/>
              </a:ext>
            </a:extLst>
          </p:cNvPr>
          <p:cNvSpPr/>
          <p:nvPr/>
        </p:nvSpPr>
        <p:spPr>
          <a:xfrm>
            <a:off x="1842560" y="3238500"/>
            <a:ext cx="2396065" cy="2952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724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6B120E-02DA-43E6-9559-998FD5AD06DB}"/>
              </a:ext>
            </a:extLst>
          </p:cNvPr>
          <p:cNvSpPr txBox="1">
            <a:spLocks/>
          </p:cNvSpPr>
          <p:nvPr/>
        </p:nvSpPr>
        <p:spPr>
          <a:xfrm>
            <a:off x="585217" y="1436688"/>
            <a:ext cx="11018520" cy="4964112"/>
          </a:xfrm>
          <a:prstGeom prst="rect">
            <a:avLst/>
          </a:prstGeom>
          <a:solidFill>
            <a:srgbClr val="1E1E1E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rgbClr val="D4D4D4"/>
                </a:solidFill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'tedious'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//... Get from env vars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};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'connect'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"Connected"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});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08B4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//...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exports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myQueueItem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myQueueItem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"delete"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"DELETE FROM Inventory WHERE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ItemName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='"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myQueueItem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"';"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);}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});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execSql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AC07F-E07F-4602-ACD0-8C090843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Meanwhile, downstream…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AF7A1B-BFE2-41D2-96E8-42252EEB3400}"/>
              </a:ext>
            </a:extLst>
          </p:cNvPr>
          <p:cNvSpPr/>
          <p:nvPr/>
        </p:nvSpPr>
        <p:spPr>
          <a:xfrm>
            <a:off x="3727932" y="4311365"/>
            <a:ext cx="6292368" cy="3175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352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2A64-235B-435E-BF97-8E9826D5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Inputs AND outputs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87826-678A-440D-BCCF-052ACCE969F5}"/>
              </a:ext>
            </a:extLst>
          </p:cNvPr>
          <p:cNvSpPr/>
          <p:nvPr/>
        </p:nvSpPr>
        <p:spPr>
          <a:xfrm>
            <a:off x="5451018" y="2153660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Sanitization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798038-9CE6-4055-BB05-C8021F03E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201" y="1544060"/>
            <a:ext cx="609600" cy="60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BDD975-4C0C-40FD-BC88-1F5F342A7E0A}"/>
              </a:ext>
            </a:extLst>
          </p:cNvPr>
          <p:cNvSpPr/>
          <p:nvPr/>
        </p:nvSpPr>
        <p:spPr>
          <a:xfrm>
            <a:off x="5453008" y="3868448"/>
            <a:ext cx="1297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Permissions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A20AF4-17FA-440D-A208-810E995B3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3191" y="3258848"/>
            <a:ext cx="609600" cy="60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CAD527-84EF-4188-825B-D1028C2D72AC}"/>
              </a:ext>
            </a:extLst>
          </p:cNvPr>
          <p:cNvSpPr/>
          <p:nvPr/>
        </p:nvSpPr>
        <p:spPr>
          <a:xfrm>
            <a:off x="5533186" y="558323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Scalability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960462C-D57C-4E96-BD39-62C51D81B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200" y="4973636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7B09B9-3BF2-4C51-A9EA-2E1CEAC8A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7562" y="2952149"/>
            <a:ext cx="365760" cy="3657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AFD6223-1955-460A-A3EB-796687DA7A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3322" y="3380768"/>
            <a:ext cx="365760" cy="365760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9AA7F66C-77D7-4A27-8E6E-02736D17524D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6402791" y="3135029"/>
            <a:ext cx="914771" cy="42861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A72A1-3083-4A8F-AEE3-BF9D4562B075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402791" y="3563648"/>
            <a:ext cx="12805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B0968-1293-46D9-9603-CB083A5CAE1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142290" y="5278436"/>
            <a:ext cx="1648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52A8E8-3C2C-4CD7-A464-F3451DD0CF72}"/>
              </a:ext>
            </a:extLst>
          </p:cNvPr>
          <p:cNvCxnSpPr>
            <a:cxnSpLocks/>
          </p:cNvCxnSpPr>
          <p:nvPr/>
        </p:nvCxnSpPr>
        <p:spPr>
          <a:xfrm>
            <a:off x="4142290" y="5421783"/>
            <a:ext cx="1648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432C05-8EBB-4C39-A01A-CD248CE0D711}"/>
              </a:ext>
            </a:extLst>
          </p:cNvPr>
          <p:cNvCxnSpPr>
            <a:cxnSpLocks/>
          </p:cNvCxnSpPr>
          <p:nvPr/>
        </p:nvCxnSpPr>
        <p:spPr>
          <a:xfrm>
            <a:off x="4142290" y="5113965"/>
            <a:ext cx="1648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2C039-968C-495A-9DE5-C5EBA4E70579}"/>
              </a:ext>
            </a:extLst>
          </p:cNvPr>
          <p:cNvCxnSpPr>
            <a:cxnSpLocks/>
          </p:cNvCxnSpPr>
          <p:nvPr/>
        </p:nvCxnSpPr>
        <p:spPr>
          <a:xfrm>
            <a:off x="4142290" y="5195446"/>
            <a:ext cx="15716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4A0389-61B4-4E6E-B2DB-2E4488B13252}"/>
              </a:ext>
            </a:extLst>
          </p:cNvPr>
          <p:cNvCxnSpPr>
            <a:cxnSpLocks/>
          </p:cNvCxnSpPr>
          <p:nvPr/>
        </p:nvCxnSpPr>
        <p:spPr>
          <a:xfrm>
            <a:off x="4142290" y="5356899"/>
            <a:ext cx="15716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F1D697-9D2F-428A-A034-702DBF56E0B9}"/>
              </a:ext>
            </a:extLst>
          </p:cNvPr>
          <p:cNvCxnSpPr>
            <a:cxnSpLocks/>
          </p:cNvCxnSpPr>
          <p:nvPr/>
        </p:nvCxnSpPr>
        <p:spPr>
          <a:xfrm>
            <a:off x="6400800" y="5278436"/>
            <a:ext cx="1648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1303A6-CC8C-45BA-9871-FB513A9072B1}"/>
              </a:ext>
            </a:extLst>
          </p:cNvPr>
          <p:cNvCxnSpPr>
            <a:cxnSpLocks/>
          </p:cNvCxnSpPr>
          <p:nvPr/>
        </p:nvCxnSpPr>
        <p:spPr>
          <a:xfrm>
            <a:off x="6400800" y="5421783"/>
            <a:ext cx="1648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513E8C-2DE7-40B5-B910-434A53D749DD}"/>
              </a:ext>
            </a:extLst>
          </p:cNvPr>
          <p:cNvCxnSpPr>
            <a:cxnSpLocks/>
          </p:cNvCxnSpPr>
          <p:nvPr/>
        </p:nvCxnSpPr>
        <p:spPr>
          <a:xfrm>
            <a:off x="6400800" y="5113965"/>
            <a:ext cx="16489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1FEB3F-6C7E-4137-B179-F97A7A99C2C0}"/>
              </a:ext>
            </a:extLst>
          </p:cNvPr>
          <p:cNvCxnSpPr>
            <a:cxnSpLocks/>
          </p:cNvCxnSpPr>
          <p:nvPr/>
        </p:nvCxnSpPr>
        <p:spPr>
          <a:xfrm>
            <a:off x="6400800" y="5195446"/>
            <a:ext cx="15716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3DE559-DE3E-4DE7-BF21-CCD0E2C64726}"/>
              </a:ext>
            </a:extLst>
          </p:cNvPr>
          <p:cNvCxnSpPr>
            <a:cxnSpLocks/>
          </p:cNvCxnSpPr>
          <p:nvPr/>
        </p:nvCxnSpPr>
        <p:spPr>
          <a:xfrm>
            <a:off x="6400800" y="5356899"/>
            <a:ext cx="15716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entagon 31">
            <a:extLst>
              <a:ext uri="{FF2B5EF4-FFF2-40B4-BE49-F238E27FC236}">
                <a16:creationId xmlns:a16="http://schemas.microsoft.com/office/drawing/2014/main" id="{1B160B29-BD32-499A-9E45-E2D99AFE4C05}"/>
              </a:ext>
            </a:extLst>
          </p:cNvPr>
          <p:cNvSpPr/>
          <p:nvPr/>
        </p:nvSpPr>
        <p:spPr>
          <a:xfrm>
            <a:off x="7195330" y="3355405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67EF5205-FA5C-49A0-A8D8-4B4A28952FDD}"/>
              </a:ext>
            </a:extLst>
          </p:cNvPr>
          <p:cNvSpPr/>
          <p:nvPr/>
        </p:nvSpPr>
        <p:spPr>
          <a:xfrm>
            <a:off x="5245653" y="3349338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3A0F2C-6594-4016-ACB2-7F87CF1078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146900" y="3563648"/>
            <a:ext cx="16462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EAB38175-7E5E-47B1-BFF1-059B9D24F0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7706" y="3268282"/>
            <a:ext cx="223693" cy="22369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D8A1B206-9D7B-4F62-AB39-2C6931C235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8281" y="1546498"/>
            <a:ext cx="228600" cy="2286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8A3FDC-A14F-4B4C-9579-BF3457D5A5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44909" y="1848860"/>
            <a:ext cx="16462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FCD2A38-45AC-48A4-9800-CDBCACC93AF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33" y="1593667"/>
            <a:ext cx="228600" cy="2286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57B745-955E-4334-B1AF-0B32AC66771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00801" y="1848860"/>
            <a:ext cx="16482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503E5C6D-130B-4955-9754-C5C21CF5E78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42" y="1593667"/>
            <a:ext cx="2286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765FC-8AF2-426C-ADA8-F4450555D203}"/>
              </a:ext>
            </a:extLst>
          </p:cNvPr>
          <p:cNvSpPr txBox="1"/>
          <p:nvPr/>
        </p:nvSpPr>
        <p:spPr>
          <a:xfrm>
            <a:off x="8336677" y="3135029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 I granting proper roles and permissions? Am I enforcing least privilege?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F2A476-B11E-4A9F-9B7D-F46E67656DC0}"/>
              </a:ext>
            </a:extLst>
          </p:cNvPr>
          <p:cNvSpPr txBox="1"/>
          <p:nvPr/>
        </p:nvSpPr>
        <p:spPr>
          <a:xfrm>
            <a:off x="14843" y="324048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 I applying proper authorization checks?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D36C9F-702A-4E96-B241-36D096DCD043}"/>
              </a:ext>
            </a:extLst>
          </p:cNvPr>
          <p:cNvSpPr txBox="1"/>
          <p:nvPr/>
        </p:nvSpPr>
        <p:spPr>
          <a:xfrm>
            <a:off x="8336677" y="4955270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my downstream resources keep up with my scale?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438DFC-BDD6-4AF8-BBA0-0778DA541998}"/>
              </a:ext>
            </a:extLst>
          </p:cNvPr>
          <p:cNvSpPr txBox="1"/>
          <p:nvPr/>
        </p:nvSpPr>
        <p:spPr>
          <a:xfrm>
            <a:off x="43795" y="4958266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my app scale well in response to new events?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3A9859-F288-43BB-85BC-D63513F3FAA7}"/>
              </a:ext>
            </a:extLst>
          </p:cNvPr>
          <p:cNvSpPr txBox="1"/>
          <p:nvPr/>
        </p:nvSpPr>
        <p:spPr>
          <a:xfrm>
            <a:off x="14843" y="1493428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 I validating inputs and preventing injection attacks?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48BBC1-5974-40B3-A780-5D4F193251E5}"/>
              </a:ext>
            </a:extLst>
          </p:cNvPr>
          <p:cNvSpPr txBox="1"/>
          <p:nvPr/>
        </p:nvSpPr>
        <p:spPr>
          <a:xfrm>
            <a:off x="8351520" y="1631928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 I validating outputs?</a:t>
            </a:r>
          </a:p>
        </p:txBody>
      </p:sp>
    </p:spTree>
    <p:extLst>
      <p:ext uri="{BB962C8B-B14F-4D97-AF65-F5344CB8AC3E}">
        <p14:creationId xmlns:p14="http://schemas.microsoft.com/office/powerpoint/2010/main" val="3937865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2" grpId="0" animBg="1"/>
      <p:bldP spid="33" grpId="0" animBg="1"/>
      <p:bldP spid="3" grpId="0"/>
      <p:bldP spid="35" grpId="0"/>
      <p:bldP spid="36" grpId="0"/>
      <p:bldP spid="37" grpId="0"/>
      <p:bldP spid="38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2734-A271-4201-8957-6EF39A87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scaling goes wrong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C02BE2C-8F1C-4857-9741-336861BC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860" y="1643456"/>
            <a:ext cx="640080" cy="64008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05E0EDA-162D-4C7E-B203-DF6FC984D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694" y="3442827"/>
            <a:ext cx="640080" cy="6400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20D722-0FF2-41D2-AAD5-B8026E37E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860" y="3442928"/>
            <a:ext cx="640080" cy="6400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EA1B53-8942-4AC0-A2AE-E51A12813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9060" y="1645202"/>
            <a:ext cx="640080" cy="640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02DF3E-DF81-4C8B-BAC0-9DD2034DD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960" y="1643456"/>
            <a:ext cx="640080" cy="6400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26D0D2-824A-4A6F-9AF4-2397D8ABE96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415774" y="3762867"/>
            <a:ext cx="1227086" cy="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B1C124-73ED-4E62-A4E0-0D4ECBC237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549140" y="1963496"/>
            <a:ext cx="1226820" cy="17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2921DB-7D97-4C7D-8788-4BA7B8786F78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>
            <a:off x="6416040" y="1963496"/>
            <a:ext cx="12268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523F3C-27BA-4150-8FA4-529A75EC8A97}"/>
              </a:ext>
            </a:extLst>
          </p:cNvPr>
          <p:cNvSpPr txBox="1"/>
          <p:nvPr/>
        </p:nvSpPr>
        <p:spPr>
          <a:xfrm>
            <a:off x="4878498" y="113875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2A40984-0842-410F-ABE1-A323F991F7C8}"/>
              </a:ext>
            </a:extLst>
          </p:cNvPr>
          <p:cNvCxnSpPr>
            <a:cxnSpLocks/>
            <a:stCxn id="11" idx="2"/>
            <a:endCxn id="7" idx="1"/>
          </p:cNvCxnSpPr>
          <p:nvPr/>
        </p:nvCxnSpPr>
        <p:spPr>
          <a:xfrm rot="16200000" flipH="1">
            <a:off x="5225118" y="1412653"/>
            <a:ext cx="363081" cy="7386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F25CCC6-C626-4651-B2C8-AE74AF79D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229" y="4082807"/>
            <a:ext cx="640080" cy="6400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A1C4117-528F-487A-B39E-B46E8311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4729" y="4709306"/>
            <a:ext cx="640080" cy="6400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DD9213A-F113-437C-A8EE-A8610C2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229" y="5350544"/>
            <a:ext cx="640080" cy="6400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B29AFF9-53FC-4B6D-BA8F-087F2FBA3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229" y="5990698"/>
            <a:ext cx="640080" cy="6400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CD10F2-4B96-4E4C-9E44-9B220524D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229" y="6614610"/>
            <a:ext cx="640080" cy="6400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A81D30-73DD-4D41-96F1-8876096C7B43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6411309" y="3762968"/>
            <a:ext cx="1231551" cy="6398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6B27C7-0463-449E-AD25-776BAC1BF45E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6414809" y="3762968"/>
            <a:ext cx="1228051" cy="1266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342CD4-992D-41EA-B69D-AADB7F6907D6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 flipV="1">
            <a:off x="6418309" y="3762968"/>
            <a:ext cx="1224551" cy="19076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D4B557-5111-48F9-8605-3D43CF5FADB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6418309" y="3762968"/>
            <a:ext cx="1224551" cy="2547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74E8E-6597-46DD-B3CE-8163B600493E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6418309" y="3762968"/>
            <a:ext cx="1224551" cy="31716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F06C44B9-0B4D-4F49-9296-AA1ECD4DAA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3266518" y="3442928"/>
            <a:ext cx="640080" cy="6400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21B8651-D981-4EB4-84E8-84E2F0D519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3906598" y="3442928"/>
            <a:ext cx="640082" cy="6400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06D1CDA-DD51-4487-AA1A-0359841BE73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3266147" y="4082196"/>
            <a:ext cx="640082" cy="64008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FD6F9FB-97BF-494B-9436-BED90D1632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1985617" y="3442115"/>
            <a:ext cx="640082" cy="64008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413A343-30D7-4368-9488-3C9A0E174ED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3900943" y="4081260"/>
            <a:ext cx="640082" cy="6400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048FCC-ABD0-49F4-A28E-E293FA56F9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2629938" y="3442116"/>
            <a:ext cx="640080" cy="6400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948010E-96C7-4259-A220-2C1FC51C59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2620044" y="4086311"/>
            <a:ext cx="640080" cy="64008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6B4C794-A849-4FE2-888A-D2909DA900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343418" y="3442116"/>
            <a:ext cx="640080" cy="6400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10EEFD5-DB6B-422B-A49F-7E285FDF2A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980331" y="4086310"/>
            <a:ext cx="640080" cy="64008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DD852F1-3D9E-4D18-A2DA-113F9BF943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3900945" y="4709306"/>
            <a:ext cx="640080" cy="64008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B9A937A-391E-44AF-95A2-5FD1005915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3900574" y="5348574"/>
            <a:ext cx="640082" cy="64008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9E0D712-3C31-46A3-911C-21115086B7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3264365" y="4708494"/>
            <a:ext cx="640080" cy="64008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6990A39-7B18-4C92-945D-3D27D11691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3254471" y="5352689"/>
            <a:ext cx="640080" cy="64008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9803202-0180-4502-A257-4B654CE9FB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1990900" y="4727326"/>
            <a:ext cx="640082" cy="64008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6CE260B9-27E8-4943-BCA9-C27C842B69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2625696" y="4726390"/>
            <a:ext cx="640082" cy="64008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6D2B7F3-676E-40C6-BD04-FE06465695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2625698" y="5354436"/>
            <a:ext cx="640080" cy="6400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BA47B68-AEC2-4618-B107-E8AF6335C2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989118" y="5353624"/>
            <a:ext cx="640080" cy="64008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BFFAFBC-9266-4F67-979E-56B32E9DEED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707713" y="4087122"/>
            <a:ext cx="640080" cy="64008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0F66E1A-91BC-430B-BBF4-5473690F41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1347793" y="4087122"/>
            <a:ext cx="640082" cy="64008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00FE5D9-5C76-4205-B5C7-6ECBC2A5A3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707342" y="4726390"/>
            <a:ext cx="640082" cy="64008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F7A76FB-6A96-4DED-8C7D-7E6026060B5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1342138" y="4725454"/>
            <a:ext cx="640082" cy="64008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6F148046-F08C-4E4E-8511-D87055475D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709394" y="3429000"/>
            <a:ext cx="640082" cy="64008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A21BECD-01F2-43FD-94B5-DE4605BAE6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67195" y="3429001"/>
            <a:ext cx="640080" cy="64008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BF11EDC-55EF-44CC-A2A4-2CDEBF35D7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3266147" y="5989592"/>
            <a:ext cx="640082" cy="6400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7CE49CF-79F9-4A2C-BAC0-F8AB87DC1D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3900943" y="5988656"/>
            <a:ext cx="640082" cy="64008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7167C66-DCA6-4882-A932-75EF0968A5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3900945" y="6616702"/>
            <a:ext cx="640080" cy="64008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2793751-8492-4C9C-B5DD-1919327664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3264365" y="6615890"/>
            <a:ext cx="640080" cy="64008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A28EBBA-83C9-463A-9092-90418FE6905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72390" y="4086308"/>
            <a:ext cx="640082" cy="64008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1150F06-7E01-41D5-9E4F-81361D88124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66735" y="4724640"/>
            <a:ext cx="640082" cy="64008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CBE970C-2245-492E-B130-C6E84DDFBA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66737" y="5352686"/>
            <a:ext cx="640080" cy="6400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B5EB7C6-63E4-4259-8E82-7242C7C47F3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66366" y="5991954"/>
            <a:ext cx="640082" cy="64008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B655C24-FDEF-4F82-A0E9-DEA58A7AE7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66735" y="6619336"/>
            <a:ext cx="640082" cy="64008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325059E-C9D2-47CB-B975-2BE5DBEF27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1343416" y="5354960"/>
            <a:ext cx="640082" cy="64008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AA3BC33-DC7B-4A65-A53A-FF71E77A6D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701217" y="5354961"/>
            <a:ext cx="640080" cy="64008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E4F907D-E454-41C1-BDA8-957D1FDA44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338130" y="5999155"/>
            <a:ext cx="640080" cy="6400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F5DD3A4-AED6-478E-A712-C71B200F3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705592" y="5993617"/>
            <a:ext cx="640082" cy="64008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2B241BD-056C-415F-A0F2-6A1C414D9A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2630153" y="5988290"/>
            <a:ext cx="640082" cy="64008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BBF1772-FA88-4106-80A7-EE9E9E7FF9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984776" y="6002440"/>
            <a:ext cx="640080" cy="64008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B20EA2E2-2D22-440D-B2B4-93788123025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3953" t="29880" r="23953" b="29880"/>
          <a:stretch/>
        </p:blipFill>
        <p:spPr>
          <a:xfrm>
            <a:off x="2627633" y="6613648"/>
            <a:ext cx="640082" cy="64008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0E2A82F-524D-464B-8BB6-BE4F372390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981530" y="6617763"/>
            <a:ext cx="640080" cy="64008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D7898E9-0997-4DC7-ABD2-EB11D516A5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1352757" y="6619510"/>
            <a:ext cx="640080" cy="64008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FE9BB55-01C5-43C7-8FCC-15CD959EEF7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4658" t="30118" r="34658" b="30118"/>
          <a:stretch/>
        </p:blipFill>
        <p:spPr>
          <a:xfrm>
            <a:off x="698050" y="6613648"/>
            <a:ext cx="640080" cy="640080"/>
          </a:xfrm>
          <a:prstGeom prst="rect">
            <a:avLst/>
          </a:prstGeom>
        </p:spPr>
      </p:pic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D60708C-8DDB-4093-A108-8F9173160B55}"/>
              </a:ext>
            </a:extLst>
          </p:cNvPr>
          <p:cNvCxnSpPr>
            <a:stCxn id="3" idx="2"/>
            <a:endCxn id="24" idx="0"/>
          </p:cNvCxnSpPr>
          <p:nvPr/>
        </p:nvCxnSpPr>
        <p:spPr>
          <a:xfrm rot="5400000">
            <a:off x="5515074" y="995102"/>
            <a:ext cx="1159392" cy="373626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DBC288D-A225-40D0-9A23-2013028A31A6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rot="5400000">
            <a:off x="5195033" y="675061"/>
            <a:ext cx="1159392" cy="43763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E84068C-5759-4097-A4D5-366B56463C67}"/>
              </a:ext>
            </a:extLst>
          </p:cNvPr>
          <p:cNvCxnSpPr>
            <a:cxnSpLocks/>
            <a:stCxn id="3" idx="2"/>
            <a:endCxn id="28" idx="0"/>
          </p:cNvCxnSpPr>
          <p:nvPr/>
        </p:nvCxnSpPr>
        <p:spPr>
          <a:xfrm rot="5400000">
            <a:off x="4877149" y="356365"/>
            <a:ext cx="1158580" cy="501292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A244822-F5C8-4D89-9AB5-67A0D10D3A3F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5400000">
            <a:off x="4554990" y="34204"/>
            <a:ext cx="1158579" cy="56572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5A89364-2B36-427F-830F-158A619736C4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 rot="5400000">
            <a:off x="4233889" y="-286895"/>
            <a:ext cx="1158580" cy="629944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D1B94726-CDBD-453B-8A2A-37ED4853FDC7}"/>
              </a:ext>
            </a:extLst>
          </p:cNvPr>
          <p:cNvCxnSpPr>
            <a:cxnSpLocks/>
            <a:stCxn id="3" idx="2"/>
            <a:endCxn id="44" idx="0"/>
          </p:cNvCxnSpPr>
          <p:nvPr/>
        </p:nvCxnSpPr>
        <p:spPr>
          <a:xfrm rot="5400000">
            <a:off x="3923436" y="-610464"/>
            <a:ext cx="1145464" cy="69334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807AD35B-93CC-457E-9CBE-69841130D357}"/>
              </a:ext>
            </a:extLst>
          </p:cNvPr>
          <p:cNvCxnSpPr>
            <a:cxnSpLocks/>
            <a:stCxn id="3" idx="2"/>
            <a:endCxn id="45" idx="0"/>
          </p:cNvCxnSpPr>
          <p:nvPr/>
        </p:nvCxnSpPr>
        <p:spPr>
          <a:xfrm rot="5400000">
            <a:off x="3602336" y="-931564"/>
            <a:ext cx="1145465" cy="757566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D899E4-8285-42AA-8290-783AB7492605}"/>
              </a:ext>
            </a:extLst>
          </p:cNvPr>
          <p:cNvCxnSpPr>
            <a:cxnSpLocks/>
            <a:stCxn id="24" idx="3"/>
            <a:endCxn id="4" idx="1"/>
          </p:cNvCxnSpPr>
          <p:nvPr/>
        </p:nvCxnSpPr>
        <p:spPr>
          <a:xfrm flipV="1">
            <a:off x="4546680" y="3762867"/>
            <a:ext cx="1229014" cy="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B581F6-1067-46FD-BC4D-676D93A0E4D3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>
            <a:off x="4541025" y="4401301"/>
            <a:ext cx="1230204" cy="15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91E8C0A-0BA9-4362-80C1-0BCF2A6938CF}"/>
              </a:ext>
            </a:extLst>
          </p:cNvPr>
          <p:cNvCxnSpPr>
            <a:cxnSpLocks/>
            <a:stCxn id="32" idx="3"/>
            <a:endCxn id="14" idx="1"/>
          </p:cNvCxnSpPr>
          <p:nvPr/>
        </p:nvCxnSpPr>
        <p:spPr>
          <a:xfrm>
            <a:off x="4541025" y="5029346"/>
            <a:ext cx="12337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F039657-0C98-4D6E-BBE5-B3F64E449605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>
            <a:off x="4540656" y="5668615"/>
            <a:ext cx="1237573" cy="19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26465F-331F-442C-9E6A-A54C247368EE}"/>
              </a:ext>
            </a:extLst>
          </p:cNvPr>
          <p:cNvCxnSpPr>
            <a:cxnSpLocks/>
            <a:stCxn id="47" idx="3"/>
            <a:endCxn id="16" idx="1"/>
          </p:cNvCxnSpPr>
          <p:nvPr/>
        </p:nvCxnSpPr>
        <p:spPr>
          <a:xfrm>
            <a:off x="4541025" y="6308697"/>
            <a:ext cx="1237204" cy="20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3AA378-005B-4B8D-B836-53AADD6E8D3A}"/>
              </a:ext>
            </a:extLst>
          </p:cNvPr>
          <p:cNvCxnSpPr>
            <a:cxnSpLocks/>
            <a:stCxn id="48" idx="3"/>
            <a:endCxn id="17" idx="1"/>
          </p:cNvCxnSpPr>
          <p:nvPr/>
        </p:nvCxnSpPr>
        <p:spPr>
          <a:xfrm flipV="1">
            <a:off x="4541025" y="6934650"/>
            <a:ext cx="1237204" cy="20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57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9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1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3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4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6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8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9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1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2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4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6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7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8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9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A88C-5188-41B8-9760-5E36F7E0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security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6A5C3-906A-424E-A5E6-D5F2343C7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605620"/>
          </a:xfrm>
        </p:spPr>
        <p:txBody>
          <a:bodyPr/>
          <a:lstStyle/>
          <a:p>
            <a:r>
              <a:rPr lang="en-US" dirty="0"/>
              <a:t>Standard PaaS / web app security is still a must-have</a:t>
            </a:r>
          </a:p>
          <a:p>
            <a:pPr>
              <a:lnSpc>
                <a:spcPct val="120000"/>
              </a:lnSpc>
            </a:pPr>
            <a:r>
              <a:rPr lang="en-US" dirty="0"/>
              <a:t>New security tooling options needed</a:t>
            </a:r>
          </a:p>
          <a:p>
            <a:endParaRPr lang="en-US" dirty="0"/>
          </a:p>
          <a:p>
            <a:r>
              <a:rPr lang="en-US" dirty="0"/>
              <a:t>More secrets, more secret management</a:t>
            </a:r>
          </a:p>
          <a:p>
            <a:r>
              <a:rPr lang="en-US" dirty="0"/>
              <a:t>Permissions and grouping – remember least privilege</a:t>
            </a:r>
          </a:p>
          <a:p>
            <a:r>
              <a:rPr lang="en-US" dirty="0"/>
              <a:t>Mind both inputs and outputs – the app is only as secure as its weakest link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Networking solutions need development, but…</a:t>
            </a:r>
          </a:p>
        </p:txBody>
      </p:sp>
    </p:spTree>
    <p:extLst>
      <p:ext uri="{BB962C8B-B14F-4D97-AF65-F5344CB8AC3E}">
        <p14:creationId xmlns:p14="http://schemas.microsoft.com/office/powerpoint/2010/main" val="2350165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 bwMode="auto">
          <a:xfrm>
            <a:off x="721492" y="4149042"/>
            <a:ext cx="10724214" cy="208691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09772" y="4279235"/>
            <a:ext cx="3549790" cy="621248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latin typeface="Segoe UI"/>
              </a:rPr>
              <a:t>Development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922560" y="4728646"/>
            <a:ext cx="3444755" cy="1171819"/>
          </a:xfrm>
          <a:prstGeom prst="rect">
            <a:avLst/>
          </a:prstGeom>
          <a:noFill/>
        </p:spPr>
        <p:txBody>
          <a:bodyPr wrap="square" lIns="182828" tIns="182828" rIns="182828" bIns="182828" rtlCol="0">
            <a:spAutoFit/>
          </a:bodyPr>
          <a:lstStyle/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  <a:cs typeface="Segoe UI Semilight" panose="020B0402040204020203" pitchFamily="34" charset="0"/>
              </a:rPr>
              <a:t>Languages and Framework</a:t>
            </a:r>
          </a:p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  <a:cs typeface="Segoe UI Semilight" panose="020B0402040204020203" pitchFamily="34" charset="0"/>
              </a:rPr>
              <a:t>Superior DevOps</a:t>
            </a:r>
          </a:p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  <a:cs typeface="Segoe UI Semilight" panose="020B0402040204020203" pitchFamily="34" charset="0"/>
              </a:rPr>
              <a:t>Self served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48921" y="431958"/>
            <a:ext cx="10696783" cy="2116214"/>
            <a:chOff x="386069" y="437006"/>
            <a:chExt cx="10699818" cy="2116816"/>
          </a:xfrm>
          <a:solidFill>
            <a:schemeClr val="accent5"/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2537189" y="437006"/>
              <a:ext cx="2095338" cy="21168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86069" y="437006"/>
              <a:ext cx="2095338" cy="21168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88309" y="437006"/>
              <a:ext cx="2095338" cy="21168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6839429" y="437006"/>
              <a:ext cx="2095338" cy="21168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990549" y="437006"/>
              <a:ext cx="2095338" cy="21168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513016" y="291407"/>
            <a:ext cx="11168597" cy="2497579"/>
          </a:xfrm>
          <a:prstGeom prst="rect">
            <a:avLst/>
          </a:prstGeom>
          <a:noFill/>
          <a:ln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71789" y="84492"/>
            <a:ext cx="952552" cy="306455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48921" y="3185755"/>
            <a:ext cx="2094744" cy="898750"/>
          </a:xfrm>
          <a:prstGeom prst="rect">
            <a:avLst/>
          </a:prstGeom>
          <a:solidFill>
            <a:srgbClr val="0079D6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8256" y="1882838"/>
            <a:ext cx="1226581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16"/>
            <a:r>
              <a:rPr lang="en-US" sz="1568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eCommerce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48937" y="1915809"/>
            <a:ext cx="2173121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16"/>
            <a:r>
              <a:rPr lang="en-US" sz="1568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Digital Global Presence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12938" y="1927978"/>
            <a:ext cx="53248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16"/>
            <a:r>
              <a:rPr lang="en-US" sz="1568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LOB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496551" y="969687"/>
            <a:ext cx="1817147" cy="1283410"/>
            <a:chOff x="181112" y="1073442"/>
            <a:chExt cx="1854112" cy="130951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81112" y="2044308"/>
              <a:ext cx="1854112" cy="338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16"/>
              <a:r>
                <a:rPr lang="en-US" sz="1568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API / Services / ISV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27702" y="943708"/>
            <a:ext cx="1339226" cy="1273718"/>
            <a:chOff x="8699244" y="1701366"/>
            <a:chExt cx="1366467" cy="1299626"/>
          </a:xfrm>
        </p:grpSpPr>
        <p:sp>
          <p:nvSpPr>
            <p:cNvPr id="41" name="TextBox 40"/>
            <p:cNvSpPr txBox="1"/>
            <p:nvPr/>
          </p:nvSpPr>
          <p:spPr>
            <a:xfrm>
              <a:off x="8699244" y="2662342"/>
              <a:ext cx="1366467" cy="338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16"/>
              <a:r>
                <a:rPr lang="en-US" sz="1568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 Apps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4373" y="1701366"/>
              <a:ext cx="1341232" cy="904858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 bwMode="auto">
          <a:xfrm>
            <a:off x="9818577" y="1134126"/>
            <a:ext cx="1152840" cy="690867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89" y="1075132"/>
            <a:ext cx="829868" cy="82986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06807" y="951524"/>
            <a:ext cx="1222475" cy="892734"/>
            <a:chOff x="9379882" y="4203901"/>
            <a:chExt cx="1222822" cy="89298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9882" y="4203901"/>
              <a:ext cx="1222822" cy="89298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57" name="Rectangle 56"/>
            <p:cNvSpPr/>
            <p:nvPr/>
          </p:nvSpPr>
          <p:spPr bwMode="auto">
            <a:xfrm>
              <a:off x="9411339" y="4364803"/>
              <a:ext cx="1153167" cy="691063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353" y="4501193"/>
              <a:ext cx="453138" cy="418281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565" y="941349"/>
            <a:ext cx="1222475" cy="892734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 bwMode="auto">
          <a:xfrm>
            <a:off x="3367014" y="1102206"/>
            <a:ext cx="1152840" cy="690867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14" y="1201558"/>
            <a:ext cx="504438" cy="5116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549" y="931789"/>
            <a:ext cx="1222475" cy="892734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61" name="Rectangle 60"/>
          <p:cNvSpPr/>
          <p:nvPr/>
        </p:nvSpPr>
        <p:spPr bwMode="auto">
          <a:xfrm>
            <a:off x="7718030" y="1092645"/>
            <a:ext cx="1152840" cy="690867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87" y="1197670"/>
            <a:ext cx="549399" cy="46957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 bwMode="auto">
          <a:xfrm>
            <a:off x="513016" y="3012844"/>
            <a:ext cx="11168597" cy="3380081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748921" y="2866349"/>
            <a:ext cx="1716885" cy="29872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App Service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4317" y="4279234"/>
            <a:ext cx="3541446" cy="621248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latin typeface="Segoe UI"/>
              </a:rPr>
              <a:t>Fully Managed Platform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1670" y="4756821"/>
            <a:ext cx="3444755" cy="1171819"/>
          </a:xfrm>
          <a:prstGeom prst="rect">
            <a:avLst/>
          </a:prstGeom>
          <a:noFill/>
        </p:spPr>
        <p:txBody>
          <a:bodyPr wrap="square" lIns="182828" tIns="182828" rIns="182828" bIns="182828" rtlCol="0">
            <a:spAutoFit/>
          </a:bodyPr>
          <a:lstStyle/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</a:rPr>
              <a:t>Limitless/Auto </a:t>
            </a:r>
          </a:p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</a:rPr>
              <a:t>OS and Framework </a:t>
            </a:r>
          </a:p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</a:rPr>
              <a:t>Load balance</a:t>
            </a:r>
          </a:p>
        </p:txBody>
      </p:sp>
      <p:cxnSp>
        <p:nvCxnSpPr>
          <p:cNvPr id="86" name="Straight Connector 85"/>
          <p:cNvCxnSpPr>
            <a:cxnSpLocks/>
          </p:cNvCxnSpPr>
          <p:nvPr/>
        </p:nvCxnSpPr>
        <p:spPr>
          <a:xfrm flipH="1" flipV="1">
            <a:off x="4655309" y="4300616"/>
            <a:ext cx="3800" cy="1840171"/>
          </a:xfrm>
          <a:prstGeom prst="line">
            <a:avLst/>
          </a:prstGeom>
          <a:ln w="6350">
            <a:solidFill>
              <a:srgbClr val="5E5E5E">
                <a:alpha val="49804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</p:cNvCxnSpPr>
          <p:nvPr/>
        </p:nvCxnSpPr>
        <p:spPr>
          <a:xfrm flipH="1" flipV="1">
            <a:off x="7895230" y="4300617"/>
            <a:ext cx="3800" cy="1840171"/>
          </a:xfrm>
          <a:prstGeom prst="line">
            <a:avLst/>
          </a:prstGeom>
          <a:ln w="6350">
            <a:solidFill>
              <a:srgbClr val="5E5E5E">
                <a:alpha val="49804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37046" y="4279235"/>
            <a:ext cx="3638201" cy="621248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</a:pPr>
            <a:r>
              <a:rPr lang="en-US" sz="2353" dirty="0">
                <a:latin typeface="Segoe UI"/>
              </a:rPr>
              <a:t>Enterprise Grade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200497" y="4762152"/>
            <a:ext cx="3444755" cy="1171819"/>
          </a:xfrm>
          <a:prstGeom prst="rect">
            <a:avLst/>
          </a:prstGeom>
          <a:noFill/>
        </p:spPr>
        <p:txBody>
          <a:bodyPr wrap="square" lIns="182828" tIns="182828" rIns="182828" bIns="182828" rtlCol="0">
            <a:spAutoFit/>
          </a:bodyPr>
          <a:lstStyle/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  <a:cs typeface="Segoe UI Semilight" panose="020B0402040204020203" pitchFamily="34" charset="0"/>
              </a:rPr>
              <a:t>Enterprise grade SLA</a:t>
            </a:r>
          </a:p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  <a:cs typeface="Segoe UI Semilight" panose="020B0402040204020203" pitchFamily="34" charset="0"/>
              </a:rPr>
              <a:t>Secure and Compliance</a:t>
            </a:r>
          </a:p>
          <a:p>
            <a:pPr marL="171384" indent="-171384" defTabSz="914049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68" dirty="0">
                <a:latin typeface="Segoe UI"/>
                <a:cs typeface="Segoe UI Semilight" panose="020B0402040204020203" pitchFamily="34" charset="0"/>
              </a:rPr>
              <a:t>On-Premise Connectivity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A25FE17-787D-46C1-B7FF-DADB31CAF133}"/>
              </a:ext>
            </a:extLst>
          </p:cNvPr>
          <p:cNvGrpSpPr/>
          <p:nvPr/>
        </p:nvGrpSpPr>
        <p:grpSpPr>
          <a:xfrm>
            <a:off x="844317" y="3383905"/>
            <a:ext cx="1821840" cy="483779"/>
            <a:chOff x="911708" y="3421584"/>
            <a:chExt cx="1822355" cy="48391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E2B113-0F3C-4741-A38A-204F7AA5AF5C}"/>
                </a:ext>
              </a:extLst>
            </p:cNvPr>
            <p:cNvSpPr txBox="1"/>
            <p:nvPr/>
          </p:nvSpPr>
          <p:spPr>
            <a:xfrm>
              <a:off x="1407177" y="3429012"/>
              <a:ext cx="1326886" cy="473050"/>
            </a:xfrm>
            <a:prstGeom prst="hexagon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defTabSz="896042">
                <a:defRPr/>
              </a:pPr>
              <a:r>
                <a:rPr lang="en-US" sz="1800" kern="0" dirty="0">
                  <a:solidFill>
                    <a:srgbClr val="FFFFFF"/>
                  </a:solidFill>
                  <a:latin typeface="Segoe UI Light"/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94BAC74-5024-40A0-9590-96022780E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708" y="3421584"/>
              <a:ext cx="495470" cy="483916"/>
            </a:xfrm>
            <a:prstGeom prst="rect">
              <a:avLst/>
            </a:prstGeom>
          </p:spPr>
        </p:pic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2D94276-8266-4A0A-A73C-9FFA56BF4B89}"/>
              </a:ext>
            </a:extLst>
          </p:cNvPr>
          <p:cNvSpPr/>
          <p:nvPr/>
        </p:nvSpPr>
        <p:spPr bwMode="auto">
          <a:xfrm>
            <a:off x="2899431" y="3185755"/>
            <a:ext cx="2094744" cy="898750"/>
          </a:xfrm>
          <a:prstGeom prst="rect">
            <a:avLst/>
          </a:prstGeom>
          <a:solidFill>
            <a:srgbClr val="0079D6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F5C5AA3-7E38-4810-8BA6-A1EB12AE9E13}"/>
              </a:ext>
            </a:extLst>
          </p:cNvPr>
          <p:cNvSpPr txBox="1"/>
          <p:nvPr/>
        </p:nvSpPr>
        <p:spPr>
          <a:xfrm>
            <a:off x="3490156" y="3391331"/>
            <a:ext cx="1326511" cy="472916"/>
          </a:xfrm>
          <a:prstGeom prst="hexagon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896042">
              <a:defRPr/>
            </a:pPr>
            <a:r>
              <a:rPr lang="en-US" sz="1800" kern="0" dirty="0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API Apps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8CFEF58-F343-4C8F-8829-69249410D020}"/>
              </a:ext>
            </a:extLst>
          </p:cNvPr>
          <p:cNvSpPr/>
          <p:nvPr/>
        </p:nvSpPr>
        <p:spPr bwMode="auto">
          <a:xfrm>
            <a:off x="5049941" y="3185755"/>
            <a:ext cx="2094744" cy="898750"/>
          </a:xfrm>
          <a:prstGeom prst="rect">
            <a:avLst/>
          </a:prstGeom>
          <a:solidFill>
            <a:srgbClr val="0079D6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3DEF5A1-49D6-436B-A7F1-87F494C76FC1}"/>
              </a:ext>
            </a:extLst>
          </p:cNvPr>
          <p:cNvSpPr txBox="1"/>
          <p:nvPr/>
        </p:nvSpPr>
        <p:spPr>
          <a:xfrm>
            <a:off x="5517388" y="3391331"/>
            <a:ext cx="1652554" cy="465773"/>
          </a:xfrm>
          <a:prstGeom prst="hexagon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896042">
              <a:defRPr/>
            </a:pPr>
            <a:r>
              <a:rPr lang="en-US" sz="1800" kern="0" dirty="0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Mobile 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BE909EF-3988-4008-B1A6-002B718E8D4F}"/>
              </a:ext>
            </a:extLst>
          </p:cNvPr>
          <p:cNvSpPr/>
          <p:nvPr/>
        </p:nvSpPr>
        <p:spPr bwMode="auto">
          <a:xfrm>
            <a:off x="7197825" y="3185755"/>
            <a:ext cx="2094744" cy="898750"/>
          </a:xfrm>
          <a:prstGeom prst="rect">
            <a:avLst/>
          </a:prstGeom>
          <a:solidFill>
            <a:srgbClr val="0079D6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3A99732-8890-44A9-9F1A-884C33985BFC}"/>
              </a:ext>
            </a:extLst>
          </p:cNvPr>
          <p:cNvSpPr txBox="1"/>
          <p:nvPr/>
        </p:nvSpPr>
        <p:spPr>
          <a:xfrm>
            <a:off x="7788550" y="3391331"/>
            <a:ext cx="1326511" cy="472916"/>
          </a:xfrm>
          <a:prstGeom prst="hexagon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896042">
              <a:defRPr/>
            </a:pPr>
            <a:r>
              <a:rPr lang="en-US" sz="1800" kern="0" dirty="0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Functions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19599FF-FBBB-40AB-A7E8-AC6F3438E78D}"/>
              </a:ext>
            </a:extLst>
          </p:cNvPr>
          <p:cNvSpPr/>
          <p:nvPr/>
        </p:nvSpPr>
        <p:spPr bwMode="auto">
          <a:xfrm>
            <a:off x="9348335" y="3185755"/>
            <a:ext cx="2094744" cy="898750"/>
          </a:xfrm>
          <a:prstGeom prst="rect">
            <a:avLst/>
          </a:prstGeom>
          <a:solidFill>
            <a:srgbClr val="0079D6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EDF2A04-AEE1-45DC-BBCA-3294F6E477D9}"/>
              </a:ext>
            </a:extLst>
          </p:cNvPr>
          <p:cNvSpPr txBox="1"/>
          <p:nvPr/>
        </p:nvSpPr>
        <p:spPr>
          <a:xfrm>
            <a:off x="9939060" y="3391331"/>
            <a:ext cx="1574159" cy="469344"/>
          </a:xfrm>
          <a:prstGeom prst="hexagon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896042">
              <a:defRPr/>
            </a:pPr>
            <a:r>
              <a:rPr lang="en-US" sz="1800" kern="0" dirty="0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Logic Apps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CB3FA47-B3C3-42A3-AAB3-FD1C03B079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01" y="3369606"/>
            <a:ext cx="560372" cy="560372"/>
          </a:xfrm>
          <a:prstGeom prst="rect">
            <a:avLst/>
          </a:prstGeom>
          <a:noFill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DBA4066-F606-40BD-A94E-54A5EB6F37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9722" y="3351839"/>
            <a:ext cx="375178" cy="53871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3EECFCF-1616-4932-9DB8-E330A909F1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38" y="3401563"/>
            <a:ext cx="607069" cy="522079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D937F39C-EE01-4A31-B99A-5AFB34F9EFD5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61" y="3326715"/>
            <a:ext cx="636850" cy="6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8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6500" y="2371897"/>
            <a:ext cx="10927820" cy="1266359"/>
          </a:xfrm>
        </p:spPr>
        <p:txBody>
          <a:bodyPr/>
          <a:lstStyle/>
          <a:p>
            <a:r>
              <a:rPr lang="en-US" sz="8798" dirty="0"/>
              <a:t>Hosting and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87458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4E8C73-F2A5-4755-A3EC-B19EA802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hosting options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5969E6-40BB-421F-A203-77E45DEC7690}"/>
              </a:ext>
            </a:extLst>
          </p:cNvPr>
          <p:cNvSpPr/>
          <p:nvPr/>
        </p:nvSpPr>
        <p:spPr bwMode="auto">
          <a:xfrm>
            <a:off x="588263" y="2712825"/>
            <a:ext cx="1278986" cy="9144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Platform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935AC29-D735-4B57-9978-EC3777496FFD}"/>
              </a:ext>
            </a:extLst>
          </p:cNvPr>
          <p:cNvSpPr/>
          <p:nvPr/>
        </p:nvSpPr>
        <p:spPr bwMode="auto">
          <a:xfrm>
            <a:off x="588263" y="3627225"/>
            <a:ext cx="1278986" cy="9144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delivery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BC4B803-2C13-4ACB-BA62-53EB5939F838}"/>
              </a:ext>
            </a:extLst>
          </p:cNvPr>
          <p:cNvSpPr/>
          <p:nvPr/>
        </p:nvSpPr>
        <p:spPr bwMode="auto">
          <a:xfrm>
            <a:off x="588731" y="4541625"/>
            <a:ext cx="1278986" cy="9144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Operating system</a:t>
            </a: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31C73A90-BA06-4C9A-91A8-47C0949BA20B}"/>
              </a:ext>
            </a:extLst>
          </p:cNvPr>
          <p:cNvGrpSpPr/>
          <p:nvPr/>
        </p:nvGrpSpPr>
        <p:grpSpPr>
          <a:xfrm>
            <a:off x="4693944" y="2027025"/>
            <a:ext cx="1292779" cy="3429000"/>
            <a:chOff x="4692071" y="2941425"/>
            <a:chExt cx="1292779" cy="3429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157D346-725D-4D8F-A127-CED8C0799390}"/>
                </a:ext>
              </a:extLst>
            </p:cNvPr>
            <p:cNvSpPr/>
            <p:nvPr/>
          </p:nvSpPr>
          <p:spPr bwMode="auto">
            <a:xfrm>
              <a:off x="4696266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11C7BC1-78D7-4424-94D3-E3155A54636D}"/>
                </a:ext>
              </a:extLst>
            </p:cNvPr>
            <p:cNvSpPr/>
            <p:nvPr/>
          </p:nvSpPr>
          <p:spPr bwMode="auto">
            <a:xfrm>
              <a:off x="4696266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E012833-6171-4A8C-BBCF-7480A07BC0D8}"/>
                </a:ext>
              </a:extLst>
            </p:cNvPr>
            <p:cNvSpPr/>
            <p:nvPr/>
          </p:nvSpPr>
          <p:spPr bwMode="auto">
            <a:xfrm>
              <a:off x="4696734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51CD0BA-23C8-45B8-AE1C-03293F51744F}"/>
                </a:ext>
              </a:extLst>
            </p:cNvPr>
            <p:cNvSpPr/>
            <p:nvPr/>
          </p:nvSpPr>
          <p:spPr bwMode="auto">
            <a:xfrm>
              <a:off x="4696266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Functions service</a:t>
              </a: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3A8897E8-22A3-4797-81A7-71C4FF1E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5225" y="4727607"/>
              <a:ext cx="630295" cy="542436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3B029AE-2640-4A47-B87A-1F297DA28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7182" t="20471" r="27182" b="20471"/>
            <a:stretch/>
          </p:blipFill>
          <p:spPr>
            <a:xfrm>
              <a:off x="4695732" y="4679078"/>
              <a:ext cx="639493" cy="639493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191177F-9CE1-426E-A7E5-03B9A45AEF22}"/>
                </a:ext>
              </a:extLst>
            </p:cNvPr>
            <p:cNvSpPr txBox="1"/>
            <p:nvPr/>
          </p:nvSpPr>
          <p:spPr>
            <a:xfrm>
              <a:off x="4695732" y="527389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 or container</a:t>
              </a:r>
            </a:p>
          </p:txBody>
        </p:sp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560EE330-0ED5-479E-802C-11F3D71D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94279" y="3826842"/>
              <a:ext cx="508041" cy="508041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A6CC6B6-123C-4D49-B948-FB17956BE5A4}"/>
                </a:ext>
              </a:extLst>
            </p:cNvPr>
            <p:cNvSpPr txBox="1"/>
            <p:nvPr/>
          </p:nvSpPr>
          <p:spPr>
            <a:xfrm>
              <a:off x="4704690" y="434052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 plan</a:t>
              </a:r>
            </a:p>
          </p:txBody>
        </p: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22F94C56-FC18-4458-AE0D-B42E5362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37539" y="3820864"/>
              <a:ext cx="548640" cy="548640"/>
            </a:xfrm>
            <a:prstGeom prst="rect">
              <a:avLst/>
            </a:prstGeom>
          </p:spPr>
        </p:pic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99FDA2DD-C9CD-484C-BB05-440EB0E33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69443" y="5675100"/>
              <a:ext cx="476250" cy="476250"/>
            </a:xfrm>
            <a:prstGeom prst="rect">
              <a:avLst/>
            </a:prstGeom>
          </p:spPr>
        </p:pic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301AEEA4-C269-48E5-B871-EABA9CDA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07865" y="5675247"/>
              <a:ext cx="476250" cy="476250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A7CDB10-9EDC-4F16-A5F3-BAF75E347694}"/>
                </a:ext>
              </a:extLst>
            </p:cNvPr>
            <p:cNvSpPr txBox="1"/>
            <p:nvPr/>
          </p:nvSpPr>
          <p:spPr>
            <a:xfrm>
              <a:off x="4692071" y="61800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or Linux</a:t>
              </a:r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0D4EB2AE-6F2F-435E-9DEB-A761679EFBE6}"/>
              </a:ext>
            </a:extLst>
          </p:cNvPr>
          <p:cNvGrpSpPr/>
          <p:nvPr/>
        </p:nvGrpSpPr>
        <p:grpSpPr>
          <a:xfrm>
            <a:off x="3319854" y="2027025"/>
            <a:ext cx="1289791" cy="3429000"/>
            <a:chOff x="3317981" y="2941425"/>
            <a:chExt cx="1289791" cy="3429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FA65883-9F52-4ACF-BDFD-460CE6E702B0}"/>
                </a:ext>
              </a:extLst>
            </p:cNvPr>
            <p:cNvSpPr/>
            <p:nvPr/>
          </p:nvSpPr>
          <p:spPr bwMode="auto">
            <a:xfrm>
              <a:off x="3328318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BFB8BA9-B6F3-4BCF-8F5A-2393D1090BE1}"/>
                </a:ext>
              </a:extLst>
            </p:cNvPr>
            <p:cNvSpPr/>
            <p:nvPr/>
          </p:nvSpPr>
          <p:spPr bwMode="auto">
            <a:xfrm>
              <a:off x="3328318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6D9FF20-CC67-4437-A86A-F1AC8C3D4620}"/>
                </a:ext>
              </a:extLst>
            </p:cNvPr>
            <p:cNvSpPr/>
            <p:nvPr/>
          </p:nvSpPr>
          <p:spPr bwMode="auto">
            <a:xfrm>
              <a:off x="3328786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32D15FF-8E83-48F2-8EAA-3590BFBF6108}"/>
                </a:ext>
              </a:extLst>
            </p:cNvPr>
            <p:cNvSpPr/>
            <p:nvPr/>
          </p:nvSpPr>
          <p:spPr bwMode="auto">
            <a:xfrm>
              <a:off x="3328318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Functions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FF8209-0615-42BA-9995-520CF0032A24}"/>
                </a:ext>
              </a:extLst>
            </p:cNvPr>
            <p:cNvSpPr txBox="1"/>
            <p:nvPr/>
          </p:nvSpPr>
          <p:spPr>
            <a:xfrm>
              <a:off x="3324126" y="52656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D390A888-2766-4D34-8F29-B7FE0FC04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7182" t="20471" r="27182" b="20471"/>
            <a:stretch/>
          </p:blipFill>
          <p:spPr>
            <a:xfrm>
              <a:off x="3638882" y="4679077"/>
              <a:ext cx="639493" cy="639493"/>
            </a:xfrm>
            <a:prstGeom prst="rect">
              <a:avLst/>
            </a:prstGeom>
          </p:spPr>
        </p:pic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D1641EDD-059C-4508-ABA7-DF1DACC5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4308" y="3826842"/>
              <a:ext cx="548640" cy="54864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0812C70-2D37-41D2-92BD-3B131608CBB5}"/>
                </a:ext>
              </a:extLst>
            </p:cNvPr>
            <p:cNvSpPr txBox="1"/>
            <p:nvPr/>
          </p:nvSpPr>
          <p:spPr>
            <a:xfrm>
              <a:off x="3318687" y="434835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Consumption plan</a:t>
              </a:r>
            </a:p>
          </p:txBody>
        </p:sp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5DCA56A1-8591-4DE4-9D15-CE65D8DD6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10770" y="5681074"/>
              <a:ext cx="476250" cy="476250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996861BD-287E-4182-B1A5-1DECE46E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9693" y="5681074"/>
              <a:ext cx="476250" cy="476250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2FE1AC8-7E0D-4681-A775-8AD74DC04C68}"/>
                </a:ext>
              </a:extLst>
            </p:cNvPr>
            <p:cNvSpPr txBox="1"/>
            <p:nvPr/>
          </p:nvSpPr>
          <p:spPr>
            <a:xfrm>
              <a:off x="3317981" y="61800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 or Linux</a:t>
              </a:r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1D2102A6-9407-46FA-B9F5-E7BAEA857482}"/>
              </a:ext>
            </a:extLst>
          </p:cNvPr>
          <p:cNvGrpSpPr/>
          <p:nvPr/>
        </p:nvGrpSpPr>
        <p:grpSpPr>
          <a:xfrm>
            <a:off x="10179179" y="2027025"/>
            <a:ext cx="1289360" cy="3429000"/>
            <a:chOff x="10177306" y="2941425"/>
            <a:chExt cx="1289360" cy="3429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38BFFF1-B6BF-430B-9550-B2D4E62D6467}"/>
                </a:ext>
              </a:extLst>
            </p:cNvPr>
            <p:cNvSpPr/>
            <p:nvPr/>
          </p:nvSpPr>
          <p:spPr bwMode="auto">
            <a:xfrm>
              <a:off x="10182119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EED81F5-D73A-46EF-B151-4BEE4F144894}"/>
                </a:ext>
              </a:extLst>
            </p:cNvPr>
            <p:cNvSpPr/>
            <p:nvPr/>
          </p:nvSpPr>
          <p:spPr bwMode="auto">
            <a:xfrm>
              <a:off x="10182119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CD6D35-13FD-4AEB-BC3C-3AA481895FA7}"/>
                </a:ext>
              </a:extLst>
            </p:cNvPr>
            <p:cNvSpPr/>
            <p:nvPr/>
          </p:nvSpPr>
          <p:spPr bwMode="auto">
            <a:xfrm>
              <a:off x="10182587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BB2FFEE-1B51-4AE3-B3A1-33EF06DF2F1F}"/>
                </a:ext>
              </a:extLst>
            </p:cNvPr>
            <p:cNvSpPr/>
            <p:nvPr/>
          </p:nvSpPr>
          <p:spPr bwMode="auto">
            <a:xfrm>
              <a:off x="10182119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B15942F-6782-4BA8-A879-C7218770C9C5}"/>
                </a:ext>
              </a:extLst>
            </p:cNvPr>
            <p:cNvSpPr txBox="1"/>
            <p:nvPr/>
          </p:nvSpPr>
          <p:spPr>
            <a:xfrm>
              <a:off x="10186506" y="52656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F937AEBF-FDA6-4251-AC51-2F096B68C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7182" t="20471" r="27182" b="20471"/>
            <a:stretch/>
          </p:blipFill>
          <p:spPr>
            <a:xfrm>
              <a:off x="10501262" y="4679077"/>
              <a:ext cx="639493" cy="639493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3B72344-225C-4FDF-971B-ACB8F5F8D623}"/>
                </a:ext>
              </a:extLst>
            </p:cNvPr>
            <p:cNvSpPr txBox="1"/>
            <p:nvPr/>
          </p:nvSpPr>
          <p:spPr>
            <a:xfrm>
              <a:off x="10178480" y="4345546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Service on Azure Stack</a:t>
              </a:r>
            </a:p>
          </p:txBody>
        </p:sp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51E29701-C22D-4BC8-B7D1-D5B9C22B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88461" y="5675100"/>
              <a:ext cx="476250" cy="476250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D3A0554-CB5F-4C12-B5A8-939324DBB606}"/>
                </a:ext>
              </a:extLst>
            </p:cNvPr>
            <p:cNvSpPr txBox="1"/>
            <p:nvPr/>
          </p:nvSpPr>
          <p:spPr>
            <a:xfrm>
              <a:off x="10177306" y="617141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</a:t>
              </a: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174A5327-5ABF-4C3B-BEBC-7620D4A24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63365" y="3826842"/>
              <a:ext cx="508041" cy="508041"/>
            </a:xfrm>
            <a:prstGeom prst="rect">
              <a:avLst/>
            </a:prstGeom>
          </p:spPr>
        </p:pic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5DD7F5DA-9492-4EB8-B178-D18F75D48FE5}"/>
              </a:ext>
            </a:extLst>
          </p:cNvPr>
          <p:cNvGrpSpPr/>
          <p:nvPr/>
        </p:nvGrpSpPr>
        <p:grpSpPr>
          <a:xfrm>
            <a:off x="7427000" y="2027025"/>
            <a:ext cx="1288052" cy="3429000"/>
            <a:chOff x="7425127" y="2941425"/>
            <a:chExt cx="1288052" cy="34290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A210A89-97DF-4C24-AD35-8DE860EBF7C9}"/>
                </a:ext>
              </a:extLst>
            </p:cNvPr>
            <p:cNvSpPr/>
            <p:nvPr/>
          </p:nvSpPr>
          <p:spPr bwMode="auto">
            <a:xfrm>
              <a:off x="7433725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3139211-B073-4FF7-ACD8-B61F420BBCA3}"/>
                </a:ext>
              </a:extLst>
            </p:cNvPr>
            <p:cNvSpPr/>
            <p:nvPr/>
          </p:nvSpPr>
          <p:spPr bwMode="auto">
            <a:xfrm>
              <a:off x="7433725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892507F-3A98-4190-A0DA-FE5951FCECBD}"/>
                </a:ext>
              </a:extLst>
            </p:cNvPr>
            <p:cNvSpPr/>
            <p:nvPr/>
          </p:nvSpPr>
          <p:spPr bwMode="auto">
            <a:xfrm>
              <a:off x="7434193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6A053E2-B1FF-43B6-865D-8EB117F3ECA1}"/>
                </a:ext>
              </a:extLst>
            </p:cNvPr>
            <p:cNvSpPr/>
            <p:nvPr/>
          </p:nvSpPr>
          <p:spPr bwMode="auto">
            <a:xfrm>
              <a:off x="7433725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Additional Azure hosts</a:t>
              </a:r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458CB64B-4C8F-4EB9-9EFA-E2EA813D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8037" y="4727607"/>
              <a:ext cx="630295" cy="542436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46D6024-8552-458B-ADED-EE7CBF241420}"/>
                </a:ext>
              </a:extLst>
            </p:cNvPr>
            <p:cNvSpPr txBox="1"/>
            <p:nvPr/>
          </p:nvSpPr>
          <p:spPr>
            <a:xfrm>
              <a:off x="7425127" y="5265619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7C6B9BA-327C-464E-973C-7E2AE58F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61067" y="3888643"/>
              <a:ext cx="365760" cy="365760"/>
            </a:xfrm>
            <a:prstGeom prst="rect">
              <a:avLst/>
            </a:prstGeom>
          </p:spPr>
        </p:pic>
        <p:pic>
          <p:nvPicPr>
            <p:cNvPr id="228" name="Picture 22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C289756-ED1A-4267-ADE7-B5B7D8D0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89403" y="3895808"/>
              <a:ext cx="365760" cy="365760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FFAC903-AA01-437E-B649-9C979AC1FEA0}"/>
                </a:ext>
              </a:extLst>
            </p:cNvPr>
            <p:cNvSpPr txBox="1"/>
            <p:nvPr/>
          </p:nvSpPr>
          <p:spPr>
            <a:xfrm>
              <a:off x="7432527" y="4345545"/>
              <a:ext cx="12795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AKS, Service Fabric Mesh, …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74A50F6-A026-42A7-A407-4B64718D324B}"/>
                </a:ext>
              </a:extLst>
            </p:cNvPr>
            <p:cNvSpPr/>
            <p:nvPr/>
          </p:nvSpPr>
          <p:spPr bwMode="auto">
            <a:xfrm>
              <a:off x="8301202" y="3901314"/>
              <a:ext cx="365760" cy="36576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</a:p>
          </p:txBody>
        </p:sp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723FFD73-161F-4158-887C-D4E01F28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34478" y="5675992"/>
              <a:ext cx="476250" cy="476250"/>
            </a:xfrm>
            <a:prstGeom prst="rect">
              <a:avLst/>
            </a:prstGeom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338C6A1-E5FF-45C5-A13B-9FF33D898E12}"/>
                </a:ext>
              </a:extLst>
            </p:cNvPr>
            <p:cNvSpPr txBox="1"/>
            <p:nvPr/>
          </p:nvSpPr>
          <p:spPr>
            <a:xfrm>
              <a:off x="7429401" y="6186650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Linux</a:t>
              </a:r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B8604A61-CF42-405C-B9B5-CCBA7D3FDA22}"/>
              </a:ext>
            </a:extLst>
          </p:cNvPr>
          <p:cNvGrpSpPr/>
          <p:nvPr/>
        </p:nvGrpSpPr>
        <p:grpSpPr>
          <a:xfrm>
            <a:off x="8801599" y="2027025"/>
            <a:ext cx="1287405" cy="3429000"/>
            <a:chOff x="8799726" y="2941425"/>
            <a:chExt cx="1287405" cy="3429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EB51298-7E94-4758-AF29-1D6A32726ACB}"/>
                </a:ext>
              </a:extLst>
            </p:cNvPr>
            <p:cNvSpPr/>
            <p:nvPr/>
          </p:nvSpPr>
          <p:spPr bwMode="auto">
            <a:xfrm>
              <a:off x="8804573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E36DCB4-7B35-45ED-B991-F65A843DAC76}"/>
                </a:ext>
              </a:extLst>
            </p:cNvPr>
            <p:cNvSpPr/>
            <p:nvPr/>
          </p:nvSpPr>
          <p:spPr bwMode="auto">
            <a:xfrm>
              <a:off x="8804573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0170C4-78BC-4FE3-BAB4-471D67F8943D}"/>
                </a:ext>
              </a:extLst>
            </p:cNvPr>
            <p:cNvSpPr/>
            <p:nvPr/>
          </p:nvSpPr>
          <p:spPr bwMode="auto">
            <a:xfrm>
              <a:off x="8805041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264D9D9-87E4-4FA3-96A4-13AC3178314D}"/>
                </a:ext>
              </a:extLst>
            </p:cNvPr>
            <p:cNvSpPr/>
            <p:nvPr/>
          </p:nvSpPr>
          <p:spPr bwMode="auto">
            <a:xfrm>
              <a:off x="8804573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Non-Azure hosts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454635E1-787B-4C2F-B44B-3A1C1481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885" y="4727607"/>
              <a:ext cx="630295" cy="542436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72C52D9-1EB6-4F55-89BB-06A4EF1AB7BC}"/>
                </a:ext>
              </a:extLst>
            </p:cNvPr>
            <p:cNvSpPr txBox="1"/>
            <p:nvPr/>
          </p:nvSpPr>
          <p:spPr>
            <a:xfrm>
              <a:off x="8803383" y="5262241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4B9AD101-B40B-4052-BEE4-1F7E32FD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05338" y="5675100"/>
              <a:ext cx="476250" cy="47625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41ADDE8-BD3E-4282-AA36-2735F775EE96}"/>
                </a:ext>
              </a:extLst>
            </p:cNvPr>
            <p:cNvSpPr txBox="1"/>
            <p:nvPr/>
          </p:nvSpPr>
          <p:spPr>
            <a:xfrm>
              <a:off x="8800261" y="6185758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Linux</a:t>
              </a:r>
            </a:p>
          </p:txBody>
        </p:sp>
        <p:pic>
          <p:nvPicPr>
            <p:cNvPr id="201" name="Picture 200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60DAF3C-9F7C-43BF-9E3F-F492716C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48137" y="3893731"/>
              <a:ext cx="365760" cy="354890"/>
            </a:xfrm>
            <a:prstGeom prst="rect">
              <a:avLst/>
            </a:prstGeom>
          </p:spPr>
        </p:pic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E6F6FC5-2254-441D-B894-868A3419DD1F}"/>
                </a:ext>
              </a:extLst>
            </p:cNvPr>
            <p:cNvSpPr/>
            <p:nvPr/>
          </p:nvSpPr>
          <p:spPr bwMode="auto">
            <a:xfrm>
              <a:off x="9666785" y="3901314"/>
              <a:ext cx="365760" cy="36576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6243F16-6BF1-4317-9248-5FD82376CEE4}"/>
                </a:ext>
              </a:extLst>
            </p:cNvPr>
            <p:cNvSpPr txBox="1"/>
            <p:nvPr/>
          </p:nvSpPr>
          <p:spPr>
            <a:xfrm>
              <a:off x="8799726" y="4349855"/>
              <a:ext cx="128740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K8s, raw VMs, &amp; more</a:t>
              </a:r>
            </a:p>
          </p:txBody>
        </p: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955C9753-DFD5-47AF-89F0-DABDCFD7F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30788" t="25888" r="28207" b="21307"/>
            <a:stretch/>
          </p:blipFill>
          <p:spPr>
            <a:xfrm>
              <a:off x="9257461" y="3896707"/>
              <a:ext cx="365760" cy="363963"/>
            </a:xfrm>
            <a:prstGeom prst="rect">
              <a:avLst/>
            </a:prstGeom>
          </p:spPr>
        </p:pic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05ABE7D-6B40-4141-AC69-9C6878A8293A}"/>
              </a:ext>
            </a:extLst>
          </p:cNvPr>
          <p:cNvSpPr/>
          <p:nvPr/>
        </p:nvSpPr>
        <p:spPr bwMode="auto">
          <a:xfrm>
            <a:off x="1958986" y="1660693"/>
            <a:ext cx="1280160" cy="262052"/>
          </a:xfrm>
          <a:prstGeom prst="rect">
            <a:avLst/>
          </a:prstGeom>
          <a:solidFill>
            <a:srgbClr val="5C2D91"/>
          </a:solidFill>
          <a:ln>
            <a:solidFill>
              <a:srgbClr val="32145A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Development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C55852F-342F-4130-81CE-B6564DF73416}"/>
              </a:ext>
            </a:extLst>
          </p:cNvPr>
          <p:cNvSpPr/>
          <p:nvPr/>
        </p:nvSpPr>
        <p:spPr bwMode="auto">
          <a:xfrm>
            <a:off x="3330191" y="1662216"/>
            <a:ext cx="8138348" cy="2605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Hosting</a:t>
            </a:r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1011A497-3B35-490D-970E-90308AA41106}"/>
              </a:ext>
            </a:extLst>
          </p:cNvPr>
          <p:cNvGrpSpPr/>
          <p:nvPr/>
        </p:nvGrpSpPr>
        <p:grpSpPr>
          <a:xfrm>
            <a:off x="6060647" y="2027025"/>
            <a:ext cx="1280866" cy="3429000"/>
            <a:chOff x="6058774" y="2941425"/>
            <a:chExt cx="1280866" cy="342900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4D5C318-6F28-458D-9807-E2D22A050C1C}"/>
                </a:ext>
              </a:extLst>
            </p:cNvPr>
            <p:cNvSpPr/>
            <p:nvPr/>
          </p:nvSpPr>
          <p:spPr bwMode="auto">
            <a:xfrm>
              <a:off x="6059981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163EA99-070D-490A-ACF7-B9269361B041}"/>
                </a:ext>
              </a:extLst>
            </p:cNvPr>
            <p:cNvSpPr/>
            <p:nvPr/>
          </p:nvSpPr>
          <p:spPr bwMode="auto">
            <a:xfrm>
              <a:off x="6059981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45AA712-F75F-4B37-ADD5-A80AF9850BE8}"/>
                </a:ext>
              </a:extLst>
            </p:cNvPr>
            <p:cNvSpPr/>
            <p:nvPr/>
          </p:nvSpPr>
          <p:spPr bwMode="auto">
            <a:xfrm>
              <a:off x="6060449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5F6CAC1-F3DB-47B1-A8DE-8115B9DABDE2}"/>
                </a:ext>
              </a:extLst>
            </p:cNvPr>
            <p:cNvSpPr/>
            <p:nvPr/>
          </p:nvSpPr>
          <p:spPr bwMode="auto">
            <a:xfrm>
              <a:off x="6059981" y="2941425"/>
              <a:ext cx="1278986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IoT devices</a:t>
              </a: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9E5EDC53-6B43-4539-B15C-3F8F2129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4293" y="4727607"/>
              <a:ext cx="630295" cy="542436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1F9D8C2-8434-4423-9E40-DE0386606055}"/>
                </a:ext>
              </a:extLst>
            </p:cNvPr>
            <p:cNvSpPr txBox="1"/>
            <p:nvPr/>
          </p:nvSpPr>
          <p:spPr>
            <a:xfrm>
              <a:off x="6059480" y="5268998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587CA4F3-5D6B-4C96-BF9E-683B8BBD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61314" y="5675100"/>
              <a:ext cx="476250" cy="476250"/>
            </a:xfrm>
            <a:prstGeom prst="rect">
              <a:avLst/>
            </a:prstGeom>
          </p:spPr>
        </p:pic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56C413F5-B5EB-4573-A446-8DDDB6504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47135" y="3801824"/>
              <a:ext cx="504609" cy="538705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88511C1-B9E6-4442-8BA3-D919C7C59A78}"/>
                </a:ext>
              </a:extLst>
            </p:cNvPr>
            <p:cNvSpPr txBox="1"/>
            <p:nvPr/>
          </p:nvSpPr>
          <p:spPr>
            <a:xfrm>
              <a:off x="6059414" y="434835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IoT Edge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D5E9FF0-542F-4194-A84D-E5190BE48A65}"/>
                </a:ext>
              </a:extLst>
            </p:cNvPr>
            <p:cNvSpPr txBox="1"/>
            <p:nvPr/>
          </p:nvSpPr>
          <p:spPr>
            <a:xfrm>
              <a:off x="6058774" y="6183330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Linux</a:t>
              </a:r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1CB66498-40A4-451F-B725-ECE69CEC1D68}"/>
              </a:ext>
            </a:extLst>
          </p:cNvPr>
          <p:cNvGrpSpPr/>
          <p:nvPr/>
        </p:nvGrpSpPr>
        <p:grpSpPr>
          <a:xfrm>
            <a:off x="1955018" y="2026481"/>
            <a:ext cx="1284853" cy="3429544"/>
            <a:chOff x="1953145" y="2940881"/>
            <a:chExt cx="1284853" cy="342954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48AD6D7-1CF3-44A8-AD22-58FADAF4938F}"/>
                </a:ext>
              </a:extLst>
            </p:cNvPr>
            <p:cNvSpPr/>
            <p:nvPr/>
          </p:nvSpPr>
          <p:spPr bwMode="auto">
            <a:xfrm>
              <a:off x="1958544" y="36272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01FDC67-CECD-4AEB-AFD0-E93C734E8951}"/>
                </a:ext>
              </a:extLst>
            </p:cNvPr>
            <p:cNvSpPr/>
            <p:nvPr/>
          </p:nvSpPr>
          <p:spPr bwMode="auto">
            <a:xfrm>
              <a:off x="1958544" y="45416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B77705D-805A-4B68-A7E1-4C9077013666}"/>
                </a:ext>
              </a:extLst>
            </p:cNvPr>
            <p:cNvSpPr/>
            <p:nvPr/>
          </p:nvSpPr>
          <p:spPr bwMode="auto">
            <a:xfrm>
              <a:off x="1959012" y="5456025"/>
              <a:ext cx="1278986" cy="914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79AC1F9-0FEC-404C-84E9-16A352E95EA0}"/>
                </a:ext>
              </a:extLst>
            </p:cNvPr>
            <p:cNvSpPr/>
            <p:nvPr/>
          </p:nvSpPr>
          <p:spPr bwMode="auto">
            <a:xfrm>
              <a:off x="1958544" y="2940881"/>
              <a:ext cx="1278986" cy="686344"/>
            </a:xfrm>
            <a:prstGeom prst="rect">
              <a:avLst/>
            </a:prstGeom>
            <a:solidFill>
              <a:srgbClr val="5C2D91"/>
            </a:solidFill>
            <a:ln>
              <a:solidFill>
                <a:srgbClr val="32145A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Local dev machine</a:t>
              </a:r>
            </a:p>
          </p:txBody>
        </p:sp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D1221A1B-EF40-47D6-80E4-93AFA2DD3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7182" t="20471" r="27182" b="20471"/>
            <a:stretch/>
          </p:blipFill>
          <p:spPr>
            <a:xfrm>
              <a:off x="1967224" y="4679078"/>
              <a:ext cx="639493" cy="639493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F39F5A2-4EFB-47E2-92F5-7B5B6FD8A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7218" y="4727607"/>
              <a:ext cx="630295" cy="542436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8377AA8-90E4-4B84-9606-F9F5411C5A58}"/>
                </a:ext>
              </a:extLst>
            </p:cNvPr>
            <p:cNvSpPr txBox="1"/>
            <p:nvPr/>
          </p:nvSpPr>
          <p:spPr>
            <a:xfrm>
              <a:off x="1955663" y="5268998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Code or container</a:t>
              </a:r>
            </a:p>
          </p:txBody>
        </p:sp>
        <p:pic>
          <p:nvPicPr>
            <p:cNvPr id="169" name="Graphic 168">
              <a:extLst>
                <a:ext uri="{FF2B5EF4-FFF2-40B4-BE49-F238E27FC236}">
                  <a16:creationId xmlns:a16="http://schemas.microsoft.com/office/drawing/2014/main" id="{D1A7FD72-935C-4D0C-B525-58AAC8161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69557" y="3651121"/>
              <a:ext cx="274320" cy="27432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94AFD33-856E-4063-9424-6C5F2E66474E}"/>
                </a:ext>
              </a:extLst>
            </p:cNvPr>
            <p:cNvSpPr txBox="1"/>
            <p:nvPr/>
          </p:nvSpPr>
          <p:spPr>
            <a:xfrm>
              <a:off x="1953145" y="4348354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Tools + favorite editor</a:t>
              </a:r>
            </a:p>
          </p:txBody>
        </p: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BFD16AC-62E8-4244-B5E1-ABCAD450F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1425" y="5771331"/>
              <a:ext cx="274320" cy="274320"/>
            </a:xfrm>
            <a:prstGeom prst="rect">
              <a:avLst/>
            </a:prstGeom>
          </p:spPr>
        </p:pic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86FC2DE6-49F2-4784-8BF6-CE208D689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423837" y="5870065"/>
              <a:ext cx="365760" cy="86319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3053E11C-C1AA-459A-9FDE-A8756A8C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69190" y="5771331"/>
              <a:ext cx="274320" cy="274320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59F946C-429D-42BB-B447-A652C4D0497E}"/>
                </a:ext>
              </a:extLst>
            </p:cNvPr>
            <p:cNvSpPr txBox="1"/>
            <p:nvPr/>
          </p:nvSpPr>
          <p:spPr>
            <a:xfrm>
              <a:off x="1953145" y="6176832"/>
              <a:ext cx="128016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Windows, macOS, or Linux</a:t>
              </a:r>
            </a:p>
          </p:txBody>
        </p:sp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6B328477-D0E4-41AF-9659-0FF25E56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50443" y="4066412"/>
              <a:ext cx="274320" cy="268833"/>
            </a:xfrm>
            <a:prstGeom prst="rect">
              <a:avLst/>
            </a:prstGeom>
          </p:spPr>
        </p:pic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45C72C51-2282-44D4-8419-E1B6EB15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37276" y="4052180"/>
              <a:ext cx="274320" cy="27991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9CE9A16-B916-49D4-BC3D-E4D222FF8845}"/>
                </a:ext>
              </a:extLst>
            </p:cNvPr>
            <p:cNvSpPr/>
            <p:nvPr/>
          </p:nvSpPr>
          <p:spPr bwMode="auto">
            <a:xfrm>
              <a:off x="2891484" y="4057779"/>
              <a:ext cx="274320" cy="2743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●●●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0CD36DC-57FB-4E44-A60D-0561DF48E990}"/>
                </a:ext>
              </a:extLst>
            </p:cNvPr>
            <p:cNvSpPr/>
            <p:nvPr/>
          </p:nvSpPr>
          <p:spPr bwMode="auto">
            <a:xfrm>
              <a:off x="2449696" y="3925441"/>
              <a:ext cx="274320" cy="14097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9241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0" grpId="0"/>
      <p:bldP spid="209" grpId="0" animBg="1"/>
      <p:bldP spid="2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22FD-3755-8547-ACDF-6E78FEC9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72" y="159249"/>
            <a:ext cx="11018520" cy="553998"/>
          </a:xfrm>
        </p:spPr>
        <p:txBody>
          <a:bodyPr/>
          <a:lstStyle/>
          <a:p>
            <a:pPr algn="ctr"/>
            <a:r>
              <a:rPr lang="en-US"/>
              <a:t>Azure Functions Hosting Options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7C5229-E00E-794E-AB4A-3645488AFC75}"/>
              </a:ext>
            </a:extLst>
          </p:cNvPr>
          <p:cNvSpPr/>
          <p:nvPr/>
        </p:nvSpPr>
        <p:spPr bwMode="auto">
          <a:xfrm>
            <a:off x="5229543" y="5424755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0A8EEE-92B8-0C4D-803D-627A14245315}"/>
              </a:ext>
            </a:extLst>
          </p:cNvPr>
          <p:cNvCxnSpPr/>
          <p:nvPr/>
        </p:nvCxnSpPr>
        <p:spPr>
          <a:xfrm>
            <a:off x="6369977" y="1191801"/>
            <a:ext cx="0" cy="503433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B81EB50-A3B1-8944-8B49-4BCF1CDE923D}"/>
              </a:ext>
            </a:extLst>
          </p:cNvPr>
          <p:cNvSpPr/>
          <p:nvPr/>
        </p:nvSpPr>
        <p:spPr bwMode="auto">
          <a:xfrm>
            <a:off x="5535199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7E9FE5-D363-834D-A056-06D63AE74249}"/>
              </a:ext>
            </a:extLst>
          </p:cNvPr>
          <p:cNvSpPr/>
          <p:nvPr/>
        </p:nvSpPr>
        <p:spPr bwMode="auto">
          <a:xfrm>
            <a:off x="5840855" y="5424755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5EC35-0D06-0B4B-8153-45C2FF58882A}"/>
              </a:ext>
            </a:extLst>
          </p:cNvPr>
          <p:cNvSpPr/>
          <p:nvPr/>
        </p:nvSpPr>
        <p:spPr bwMode="auto">
          <a:xfrm>
            <a:off x="1017141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57BCB-6862-D046-A14C-AAF381BAF483}"/>
              </a:ext>
            </a:extLst>
          </p:cNvPr>
          <p:cNvSpPr/>
          <p:nvPr/>
        </p:nvSpPr>
        <p:spPr bwMode="auto">
          <a:xfrm>
            <a:off x="719191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8837A9-C5D4-8A49-ABD5-3D20531BF639}"/>
              </a:ext>
            </a:extLst>
          </p:cNvPr>
          <p:cNvSpPr/>
          <p:nvPr/>
        </p:nvSpPr>
        <p:spPr bwMode="auto">
          <a:xfrm>
            <a:off x="403259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881B9E-6952-DC43-9F39-D58A70CF2A37}"/>
              </a:ext>
            </a:extLst>
          </p:cNvPr>
          <p:cNvSpPr/>
          <p:nvPr/>
        </p:nvSpPr>
        <p:spPr bwMode="auto">
          <a:xfrm>
            <a:off x="7171362" y="4798031"/>
            <a:ext cx="4404530" cy="1428107"/>
          </a:xfrm>
          <a:prstGeom prst="rect">
            <a:avLst/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517EAA-6CF6-9A47-AB15-9BD1D3361627}"/>
              </a:ext>
            </a:extLst>
          </p:cNvPr>
          <p:cNvSpPr/>
          <p:nvPr/>
        </p:nvSpPr>
        <p:spPr bwMode="auto">
          <a:xfrm>
            <a:off x="1429386" y="5044608"/>
            <a:ext cx="955497" cy="9657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34C952-F0E0-5B40-98A7-64E3D57BA9A6}"/>
              </a:ext>
            </a:extLst>
          </p:cNvPr>
          <p:cNvSpPr/>
          <p:nvPr/>
        </p:nvSpPr>
        <p:spPr bwMode="auto">
          <a:xfrm>
            <a:off x="2714302" y="5024058"/>
            <a:ext cx="955497" cy="9657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EAA2D-9294-564C-8997-E39B506C665C}"/>
              </a:ext>
            </a:extLst>
          </p:cNvPr>
          <p:cNvSpPr/>
          <p:nvPr/>
        </p:nvSpPr>
        <p:spPr bwMode="auto">
          <a:xfrm>
            <a:off x="4013985" y="5034331"/>
            <a:ext cx="955497" cy="9657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2BBCF-E1CE-8644-8BA5-EA70916350DB}"/>
              </a:ext>
            </a:extLst>
          </p:cNvPr>
          <p:cNvSpPr txBox="1"/>
          <p:nvPr/>
        </p:nvSpPr>
        <p:spPr>
          <a:xfrm>
            <a:off x="328773" y="874267"/>
            <a:ext cx="5666195" cy="425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Consumption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Rapid scale out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”Unbounded” scale out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connectivity available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10 minute execution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 instance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 to zero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1A54B-FA10-0B4F-AD44-9E74974E9264}"/>
              </a:ext>
            </a:extLst>
          </p:cNvPr>
          <p:cNvSpPr txBox="1"/>
          <p:nvPr/>
        </p:nvSpPr>
        <p:spPr>
          <a:xfrm>
            <a:off x="6675633" y="894674"/>
            <a:ext cx="5666195" cy="3697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 Service Plan / Environment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Auto-scale out (~5 min)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Fixed scale out(Max=10 nodes)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connectivity / hybrid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Unlimited execution duration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Premium instance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Always 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7E835D-7A7B-EB48-8170-57E6D09B20F9}"/>
              </a:ext>
            </a:extLst>
          </p:cNvPr>
          <p:cNvSpPr/>
          <p:nvPr/>
        </p:nvSpPr>
        <p:spPr bwMode="auto">
          <a:xfrm>
            <a:off x="7606085" y="5024058"/>
            <a:ext cx="955497" cy="965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FB0F90D-FFD0-304E-BD55-89D686CFA73B}"/>
              </a:ext>
            </a:extLst>
          </p:cNvPr>
          <p:cNvSpPr/>
          <p:nvPr/>
        </p:nvSpPr>
        <p:spPr bwMode="auto">
          <a:xfrm>
            <a:off x="8891001" y="5003508"/>
            <a:ext cx="955497" cy="965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82463B-6A5C-1E44-944D-3A99E02F3B3E}"/>
              </a:ext>
            </a:extLst>
          </p:cNvPr>
          <p:cNvSpPr/>
          <p:nvPr/>
        </p:nvSpPr>
        <p:spPr bwMode="auto">
          <a:xfrm>
            <a:off x="10190684" y="5013781"/>
            <a:ext cx="955497" cy="965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885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22FD-3755-8547-ACDF-6E78FEC9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72" y="159249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Azure Functions Hosting Options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7C5229-E00E-794E-AB4A-3645488AFC75}"/>
              </a:ext>
            </a:extLst>
          </p:cNvPr>
          <p:cNvSpPr/>
          <p:nvPr/>
        </p:nvSpPr>
        <p:spPr bwMode="auto">
          <a:xfrm>
            <a:off x="5229543" y="5424755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0A8EEE-92B8-0C4D-803D-627A14245315}"/>
              </a:ext>
            </a:extLst>
          </p:cNvPr>
          <p:cNvCxnSpPr/>
          <p:nvPr/>
        </p:nvCxnSpPr>
        <p:spPr>
          <a:xfrm>
            <a:off x="6369977" y="1191801"/>
            <a:ext cx="0" cy="503433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B81EB50-A3B1-8944-8B49-4BCF1CDE923D}"/>
              </a:ext>
            </a:extLst>
          </p:cNvPr>
          <p:cNvSpPr/>
          <p:nvPr/>
        </p:nvSpPr>
        <p:spPr bwMode="auto">
          <a:xfrm>
            <a:off x="5535199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7E9FE5-D363-834D-A056-06D63AE74249}"/>
              </a:ext>
            </a:extLst>
          </p:cNvPr>
          <p:cNvSpPr/>
          <p:nvPr/>
        </p:nvSpPr>
        <p:spPr bwMode="auto">
          <a:xfrm>
            <a:off x="5840855" y="5424755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5EC35-0D06-0B4B-8153-45C2FF58882A}"/>
              </a:ext>
            </a:extLst>
          </p:cNvPr>
          <p:cNvSpPr/>
          <p:nvPr/>
        </p:nvSpPr>
        <p:spPr bwMode="auto">
          <a:xfrm>
            <a:off x="1017141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57BCB-6862-D046-A14C-AAF381BAF483}"/>
              </a:ext>
            </a:extLst>
          </p:cNvPr>
          <p:cNvSpPr/>
          <p:nvPr/>
        </p:nvSpPr>
        <p:spPr bwMode="auto">
          <a:xfrm>
            <a:off x="719191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8837A9-C5D4-8A49-ABD5-3D20531BF639}"/>
              </a:ext>
            </a:extLst>
          </p:cNvPr>
          <p:cNvSpPr/>
          <p:nvPr/>
        </p:nvSpPr>
        <p:spPr bwMode="auto">
          <a:xfrm>
            <a:off x="403259" y="5424754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881B9E-6952-DC43-9F39-D58A70CF2A37}"/>
              </a:ext>
            </a:extLst>
          </p:cNvPr>
          <p:cNvSpPr/>
          <p:nvPr/>
        </p:nvSpPr>
        <p:spPr bwMode="auto">
          <a:xfrm>
            <a:off x="6675632" y="4798031"/>
            <a:ext cx="5273213" cy="1428107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517EAA-6CF6-9A47-AB15-9BD1D3361627}"/>
              </a:ext>
            </a:extLst>
          </p:cNvPr>
          <p:cNvSpPr/>
          <p:nvPr/>
        </p:nvSpPr>
        <p:spPr bwMode="auto">
          <a:xfrm>
            <a:off x="1429386" y="5044608"/>
            <a:ext cx="955497" cy="9657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34C952-F0E0-5B40-98A7-64E3D57BA9A6}"/>
              </a:ext>
            </a:extLst>
          </p:cNvPr>
          <p:cNvSpPr/>
          <p:nvPr/>
        </p:nvSpPr>
        <p:spPr bwMode="auto">
          <a:xfrm>
            <a:off x="2714302" y="5024058"/>
            <a:ext cx="955497" cy="9657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EAA2D-9294-564C-8997-E39B506C665C}"/>
              </a:ext>
            </a:extLst>
          </p:cNvPr>
          <p:cNvSpPr/>
          <p:nvPr/>
        </p:nvSpPr>
        <p:spPr bwMode="auto">
          <a:xfrm>
            <a:off x="4013985" y="5034331"/>
            <a:ext cx="955497" cy="9657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2BBCF-E1CE-8644-8BA5-EA70916350DB}"/>
              </a:ext>
            </a:extLst>
          </p:cNvPr>
          <p:cNvSpPr txBox="1"/>
          <p:nvPr/>
        </p:nvSpPr>
        <p:spPr>
          <a:xfrm>
            <a:off x="328808" y="874267"/>
            <a:ext cx="5666195" cy="3697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Consumption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Rapid scale out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”Unbounded” scale out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connectivity available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10 minute execution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 instance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 to zero (cold start)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1A54B-FA10-0B4F-AD44-9E74974E9264}"/>
              </a:ext>
            </a:extLst>
          </p:cNvPr>
          <p:cNvSpPr txBox="1"/>
          <p:nvPr/>
        </p:nvSpPr>
        <p:spPr>
          <a:xfrm>
            <a:off x="6675632" y="939274"/>
            <a:ext cx="5666195" cy="3697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Functions premium plan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Rapid scale out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“Unbounded” scale out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connectivity / hybrid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Unlimited execution duration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Premium instance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Always 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7E835D-7A7B-EB48-8170-57E6D09B20F9}"/>
              </a:ext>
            </a:extLst>
          </p:cNvPr>
          <p:cNvSpPr/>
          <p:nvPr/>
        </p:nvSpPr>
        <p:spPr bwMode="auto">
          <a:xfrm>
            <a:off x="7606085" y="5024058"/>
            <a:ext cx="955497" cy="965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FB0F90D-FFD0-304E-BD55-89D686CFA73B}"/>
              </a:ext>
            </a:extLst>
          </p:cNvPr>
          <p:cNvSpPr/>
          <p:nvPr/>
        </p:nvSpPr>
        <p:spPr bwMode="auto">
          <a:xfrm>
            <a:off x="8891001" y="5003508"/>
            <a:ext cx="955497" cy="965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82463B-6A5C-1E44-944D-3A99E02F3B3E}"/>
              </a:ext>
            </a:extLst>
          </p:cNvPr>
          <p:cNvSpPr/>
          <p:nvPr/>
        </p:nvSpPr>
        <p:spPr bwMode="auto">
          <a:xfrm>
            <a:off x="10190684" y="5013781"/>
            <a:ext cx="955497" cy="9657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89B2B5-AD58-4942-8086-3FE10C8097CD}"/>
              </a:ext>
            </a:extLst>
          </p:cNvPr>
          <p:cNvSpPr/>
          <p:nvPr/>
        </p:nvSpPr>
        <p:spPr bwMode="auto">
          <a:xfrm>
            <a:off x="6889708" y="5424752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3D4A2E7-3655-AE42-8368-5114BBC08B4B}"/>
              </a:ext>
            </a:extLst>
          </p:cNvPr>
          <p:cNvSpPr/>
          <p:nvPr/>
        </p:nvSpPr>
        <p:spPr bwMode="auto">
          <a:xfrm>
            <a:off x="7195364" y="5424753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0D0391-6AF2-6D46-A0FC-79E22ED1592E}"/>
              </a:ext>
            </a:extLst>
          </p:cNvPr>
          <p:cNvSpPr/>
          <p:nvPr/>
        </p:nvSpPr>
        <p:spPr bwMode="auto">
          <a:xfrm>
            <a:off x="11270236" y="5424751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9FEC6A-DF98-BC4B-A3E2-9FFEAC24A920}"/>
              </a:ext>
            </a:extLst>
          </p:cNvPr>
          <p:cNvSpPr/>
          <p:nvPr/>
        </p:nvSpPr>
        <p:spPr bwMode="auto">
          <a:xfrm>
            <a:off x="11575892" y="5424752"/>
            <a:ext cx="154113" cy="1643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A3F4B-B876-4147-84C6-D1FCFBD216E8}"/>
              </a:ext>
            </a:extLst>
          </p:cNvPr>
          <p:cNvSpPr txBox="1"/>
          <p:nvPr/>
        </p:nvSpPr>
        <p:spPr>
          <a:xfrm>
            <a:off x="9552315" y="667783"/>
            <a:ext cx="2532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PRIVATE PREVIEW</a:t>
            </a:r>
          </a:p>
        </p:txBody>
      </p:sp>
    </p:spTree>
    <p:extLst>
      <p:ext uri="{BB962C8B-B14F-4D97-AF65-F5344CB8AC3E}">
        <p14:creationId xmlns:p14="http://schemas.microsoft.com/office/powerpoint/2010/main" val="354427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7CEA6-84DD-4038-AE02-C9A318A17E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0702" y="2744484"/>
            <a:ext cx="5669815" cy="23081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Azure Functions Demo</a:t>
            </a:r>
          </a:p>
        </p:txBody>
      </p:sp>
    </p:spTree>
    <p:extLst>
      <p:ext uri="{BB962C8B-B14F-4D97-AF65-F5344CB8AC3E}">
        <p14:creationId xmlns:p14="http://schemas.microsoft.com/office/powerpoint/2010/main" val="286366304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4" y="-1"/>
            <a:ext cx="0" cy="0"/>
          </a:xfrm>
        </p:spPr>
        <p:txBody>
          <a:bodyPr/>
          <a:lstStyle/>
          <a:p>
            <a:pPr defTabSz="1218935"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Segoe UI"/>
              </a:rPr>
              <a:t>    </a:t>
            </a:r>
          </a:p>
        </p:txBody>
      </p:sp>
      <p:pic>
        <p:nvPicPr>
          <p:cNvPr id="7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" y="488"/>
            <a:ext cx="12190270" cy="6857027"/>
          </a:xfr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864" y="-1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935"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Segoe UI"/>
              </a:rPr>
              <a:t>   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919639" y="1531509"/>
            <a:ext cx="7271496" cy="299042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148460" y="1677791"/>
            <a:ext cx="7042675" cy="3238041"/>
          </a:xfrm>
          <a:prstGeom prst="rect">
            <a:avLst/>
          </a:prstGeom>
        </p:spPr>
        <p:txBody>
          <a:bodyPr vert="horz" wrap="square" lIns="146284" tIns="91427" rIns="146284" bIns="91427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92">
              <a:lnSpc>
                <a:spcPct val="100000"/>
              </a:lnSpc>
              <a:buClr>
                <a:srgbClr val="505050"/>
              </a:buClr>
              <a:buNone/>
              <a:defRPr/>
            </a:pPr>
            <a:r>
              <a:rPr lang="en-US" sz="5399" dirty="0">
                <a:solidFill>
                  <a:srgbClr val="3C3C3C"/>
                </a:solidFill>
                <a:latin typeface="Segoe UI Ligh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53553926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5392-73B3-4193-8516-96C80305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</a:t>
            </a:r>
            <a:r>
              <a:rPr lang="en-US"/>
              <a:t>and next actions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800A0-8D48-45A3-8CC9-5CAD419C2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94197"/>
            <a:ext cx="11018520" cy="5823133"/>
          </a:xfrm>
        </p:spPr>
        <p:txBody>
          <a:bodyPr/>
          <a:lstStyle/>
          <a:p>
            <a:r>
              <a:rPr lang="en-US" dirty="0"/>
              <a:t>Functions 2.0 – greater flexibility and control</a:t>
            </a:r>
          </a:p>
          <a:p>
            <a:pPr lvl="1"/>
            <a:r>
              <a:rPr lang="en-US" dirty="0"/>
              <a:t>Go create your first 2.0 function!</a:t>
            </a:r>
          </a:p>
          <a:p>
            <a:pPr lvl="1"/>
            <a:r>
              <a:rPr lang="en-US" dirty="0"/>
              <a:t>Sign up for the Python private preview: &lt;&lt;&gt;&gt; </a:t>
            </a:r>
          </a:p>
          <a:p>
            <a:pPr lvl="1"/>
            <a:endParaRPr lang="en-US" dirty="0"/>
          </a:p>
          <a:p>
            <a:r>
              <a:rPr lang="en-US" dirty="0"/>
              <a:t>DevOps – keep both inner loop and outer loop in mind</a:t>
            </a:r>
          </a:p>
          <a:p>
            <a:pPr lvl="1"/>
            <a:r>
              <a:rPr lang="en-US" dirty="0"/>
              <a:t>Deployment Center and Azure DevOps are powerful tools!</a:t>
            </a:r>
          </a:p>
          <a:p>
            <a:pPr lvl="1"/>
            <a:r>
              <a:rPr lang="en-US" dirty="0"/>
              <a:t>Test samples: </a:t>
            </a:r>
            <a:r>
              <a:rPr lang="en-US" dirty="0">
                <a:hlinkClick r:id="rId2"/>
              </a:rPr>
              <a:t>https://github.com/jeffhollan/functions-test-samples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Security in serverless – familiar issues, but at different scale</a:t>
            </a:r>
          </a:p>
          <a:p>
            <a:pPr lvl="1"/>
            <a:r>
              <a:rPr lang="en-US" dirty="0"/>
              <a:t>Key Vault App Settings coming soon</a:t>
            </a:r>
          </a:p>
          <a:p>
            <a:pPr lvl="1"/>
            <a:endParaRPr lang="en-US" dirty="0"/>
          </a:p>
          <a:p>
            <a:r>
              <a:rPr lang="en-US" dirty="0"/>
              <a:t>Premium Functions – networking, reserved instances, &amp; more</a:t>
            </a:r>
          </a:p>
          <a:p>
            <a:pPr lvl="1"/>
            <a:r>
              <a:rPr lang="en-US" dirty="0"/>
              <a:t>Sign up for the private preview: </a:t>
            </a:r>
            <a:r>
              <a:rPr lang="en-US" dirty="0">
                <a:hlinkClick r:id="rId3"/>
              </a:rPr>
              <a:t>http://aka.ms/functionspremium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2435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9714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1417952"/>
          </a:xfrm>
        </p:spPr>
        <p:txBody>
          <a:bodyPr/>
          <a:lstStyle/>
          <a:p>
            <a:r>
              <a:rPr lang="en-US" sz="4607"/>
              <a:t>Introducing Azure Functions</a:t>
            </a:r>
            <a:br>
              <a:rPr lang="en-US" sz="4607"/>
            </a:br>
            <a:endParaRPr lang="en-US" sz="4607"/>
          </a:p>
        </p:txBody>
      </p:sp>
      <p:sp>
        <p:nvSpPr>
          <p:cNvPr id="11" name="ShoppingCart_E7BF" title="Icon of a shopping cart">
            <a:extLst>
              <a:ext uri="{FF2B5EF4-FFF2-40B4-BE49-F238E27FC236}">
                <a16:creationId xmlns:a16="http://schemas.microsoft.com/office/drawing/2014/main" id="{E0DC608F-49A9-494B-A737-84BD95550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3933" y="1805373"/>
            <a:ext cx="843343" cy="71714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camera" title="Icon of a camera">
            <a:extLst>
              <a:ext uri="{FF2B5EF4-FFF2-40B4-BE49-F238E27FC236}">
                <a16:creationId xmlns:a16="http://schemas.microsoft.com/office/drawing/2014/main" id="{6FB3212A-43D0-4E3A-8318-B399C45000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6351" y="3569802"/>
            <a:ext cx="894512" cy="717140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13" name="car_3" title="Icon of a car with signal lines on top">
            <a:extLst>
              <a:ext uri="{FF2B5EF4-FFF2-40B4-BE49-F238E27FC236}">
                <a16:creationId xmlns:a16="http://schemas.microsoft.com/office/drawing/2014/main" id="{54447358-06B2-4051-9BE3-3715810521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6064" y="5334997"/>
            <a:ext cx="954822" cy="717140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77529-1E5A-40E2-8328-A0464F54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30" y="1805373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103CD2-F117-43E4-837B-D736E463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30" y="3569802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4396D-6295-419F-928F-70B8AFF2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93" y="5334230"/>
            <a:ext cx="717140" cy="71714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13C9FA-C4AF-4D70-96BC-9DAEAA349C96}"/>
              </a:ext>
            </a:extLst>
          </p:cNvPr>
          <p:cNvCxnSpPr>
            <a:cxnSpLocks/>
          </p:cNvCxnSpPr>
          <p:nvPr/>
        </p:nvCxnSpPr>
        <p:spPr>
          <a:xfrm>
            <a:off x="2354599" y="2163943"/>
            <a:ext cx="3106069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736BD2-AEF6-44A0-93E0-A86EC3AA82A5}"/>
              </a:ext>
            </a:extLst>
          </p:cNvPr>
          <p:cNvCxnSpPr>
            <a:cxnSpLocks/>
          </p:cNvCxnSpPr>
          <p:nvPr/>
        </p:nvCxnSpPr>
        <p:spPr>
          <a:xfrm>
            <a:off x="2354599" y="3928372"/>
            <a:ext cx="3106069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25C9D-B37C-4C66-9BBA-60632EAEA184}"/>
              </a:ext>
            </a:extLst>
          </p:cNvPr>
          <p:cNvCxnSpPr>
            <a:cxnSpLocks/>
          </p:cNvCxnSpPr>
          <p:nvPr/>
        </p:nvCxnSpPr>
        <p:spPr>
          <a:xfrm>
            <a:off x="2354599" y="5692800"/>
            <a:ext cx="3106069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9D35C-AB98-4077-99F6-040CAD62C362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660740" y="2163940"/>
            <a:ext cx="2252023" cy="132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62961D-07C6-40C8-A76B-D11BD30F8447}"/>
              </a:ext>
            </a:extLst>
          </p:cNvPr>
          <p:cNvSpPr txBox="1"/>
          <p:nvPr/>
        </p:nvSpPr>
        <p:spPr>
          <a:xfrm>
            <a:off x="8912763" y="1856182"/>
            <a:ext cx="260794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 payment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1D960-ACA4-4D52-ABEC-38607FF73960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660740" y="3928369"/>
            <a:ext cx="2252022" cy="132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3B8167-9D9C-4D14-A425-99F4D44D93EC}"/>
              </a:ext>
            </a:extLst>
          </p:cNvPr>
          <p:cNvSpPr txBox="1"/>
          <p:nvPr/>
        </p:nvSpPr>
        <p:spPr>
          <a:xfrm>
            <a:off x="8912762" y="3620611"/>
            <a:ext cx="201079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Fix exposure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69B375-9888-4C78-AB64-47173888819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660740" y="5692796"/>
            <a:ext cx="2252022" cy="1329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4525B7-91EB-4FF3-8223-B7AC50D18998}"/>
              </a:ext>
            </a:extLst>
          </p:cNvPr>
          <p:cNvSpPr txBox="1"/>
          <p:nvPr/>
        </p:nvSpPr>
        <p:spPr>
          <a:xfrm>
            <a:off x="8912762" y="5385038"/>
            <a:ext cx="275856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map location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615F68-7A30-43EE-85A1-04CCE53C90A0}"/>
              </a:ext>
            </a:extLst>
          </p:cNvPr>
          <p:cNvSpPr txBox="1"/>
          <p:nvPr/>
        </p:nvSpPr>
        <p:spPr>
          <a:xfrm>
            <a:off x="2336408" y="3921946"/>
            <a:ext cx="3035476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photo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38BD1F-2D88-4111-9025-F37188DAE92D}"/>
              </a:ext>
            </a:extLst>
          </p:cNvPr>
          <p:cNvSpPr txBox="1"/>
          <p:nvPr/>
        </p:nvSpPr>
        <p:spPr>
          <a:xfrm>
            <a:off x="2330379" y="5692799"/>
            <a:ext cx="3035476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GPS coordinates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4B497-75A6-4AB7-BF94-CBCB616D3164}"/>
              </a:ext>
            </a:extLst>
          </p:cNvPr>
          <p:cNvSpPr txBox="1"/>
          <p:nvPr/>
        </p:nvSpPr>
        <p:spPr>
          <a:xfrm>
            <a:off x="2354599" y="2170370"/>
            <a:ext cx="3035476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Checkout cart</a:t>
            </a:r>
          </a:p>
        </p:txBody>
      </p:sp>
    </p:spTree>
    <p:extLst>
      <p:ext uri="{BB962C8B-B14F-4D97-AF65-F5344CB8AC3E}">
        <p14:creationId xmlns:p14="http://schemas.microsoft.com/office/powerpoint/2010/main" val="4066897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8" grpId="0"/>
      <p:bldP spid="30" grpId="0"/>
      <p:bldP spid="32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US" sz="4607"/>
              <a:t>Triggers</a:t>
            </a:r>
          </a:p>
        </p:txBody>
      </p:sp>
      <p:sp>
        <p:nvSpPr>
          <p:cNvPr id="11" name="ShoppingCart_E7BF" title="Icon of a shopping cart">
            <a:extLst>
              <a:ext uri="{FF2B5EF4-FFF2-40B4-BE49-F238E27FC236}">
                <a16:creationId xmlns:a16="http://schemas.microsoft.com/office/drawing/2014/main" id="{E0DC608F-49A9-494B-A737-84BD95550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3933" y="1805373"/>
            <a:ext cx="843343" cy="71714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camera" title="Icon of a camera">
            <a:extLst>
              <a:ext uri="{FF2B5EF4-FFF2-40B4-BE49-F238E27FC236}">
                <a16:creationId xmlns:a16="http://schemas.microsoft.com/office/drawing/2014/main" id="{6FB3212A-43D0-4E3A-8318-B399C45000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6351" y="3569802"/>
            <a:ext cx="894512" cy="717140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13" name="car_3" title="Icon of a car with signal lines on top">
            <a:extLst>
              <a:ext uri="{FF2B5EF4-FFF2-40B4-BE49-F238E27FC236}">
                <a16:creationId xmlns:a16="http://schemas.microsoft.com/office/drawing/2014/main" id="{54447358-06B2-4051-9BE3-3715810521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6064" y="5334997"/>
            <a:ext cx="954822" cy="717140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77529-1E5A-40E2-8328-A0464F54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1332" y="1805373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103CD2-F117-43E4-837B-D736E46311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1332" y="3569802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4396D-6295-419F-928F-70B8AFF27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1332" y="5334230"/>
            <a:ext cx="717140" cy="71714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13C9FA-C4AF-4D70-96BC-9DAEAA349C96}"/>
              </a:ext>
            </a:extLst>
          </p:cNvPr>
          <p:cNvCxnSpPr>
            <a:cxnSpLocks/>
          </p:cNvCxnSpPr>
          <p:nvPr/>
        </p:nvCxnSpPr>
        <p:spPr>
          <a:xfrm>
            <a:off x="2354599" y="2163944"/>
            <a:ext cx="4235548" cy="1610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736BD2-AEF6-44A0-93E0-A86EC3AA82A5}"/>
              </a:ext>
            </a:extLst>
          </p:cNvPr>
          <p:cNvCxnSpPr>
            <a:cxnSpLocks/>
          </p:cNvCxnSpPr>
          <p:nvPr/>
        </p:nvCxnSpPr>
        <p:spPr>
          <a:xfrm>
            <a:off x="2354599" y="3928373"/>
            <a:ext cx="4235548" cy="6427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25C9D-B37C-4C66-9BBA-60632EAEA184}"/>
              </a:ext>
            </a:extLst>
          </p:cNvPr>
          <p:cNvCxnSpPr>
            <a:cxnSpLocks/>
          </p:cNvCxnSpPr>
          <p:nvPr/>
        </p:nvCxnSpPr>
        <p:spPr>
          <a:xfrm flipV="1">
            <a:off x="2354599" y="5683130"/>
            <a:ext cx="4235548" cy="967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F770B9-D0F6-4E94-B66C-E8057BBCD6C1}"/>
              </a:ext>
            </a:extLst>
          </p:cNvPr>
          <p:cNvSpPr txBox="1"/>
          <p:nvPr/>
        </p:nvSpPr>
        <p:spPr>
          <a:xfrm>
            <a:off x="2354599" y="2170370"/>
            <a:ext cx="1623627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Checkout cart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615F68-7A30-43EE-85A1-04CCE53C90A0}"/>
              </a:ext>
            </a:extLst>
          </p:cNvPr>
          <p:cNvSpPr txBox="1"/>
          <p:nvPr/>
        </p:nvSpPr>
        <p:spPr>
          <a:xfrm>
            <a:off x="2336407" y="3921946"/>
            <a:ext cx="1571226" cy="724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photo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38BD1F-2D88-4111-9025-F37188DAE92D}"/>
              </a:ext>
            </a:extLst>
          </p:cNvPr>
          <p:cNvSpPr txBox="1"/>
          <p:nvPr/>
        </p:nvSpPr>
        <p:spPr>
          <a:xfrm>
            <a:off x="2330379" y="5692799"/>
            <a:ext cx="2565549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GPS coordinates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C428A-963D-49E4-9D02-2EBF20D9CF0A}"/>
              </a:ext>
            </a:extLst>
          </p:cNvPr>
          <p:cNvSpPr txBox="1"/>
          <p:nvPr/>
        </p:nvSpPr>
        <p:spPr>
          <a:xfrm>
            <a:off x="4680383" y="1907247"/>
            <a:ext cx="1553034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HTTP request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75A18-B2BA-41EC-8DE2-5020A7893DCC}"/>
              </a:ext>
            </a:extLst>
          </p:cNvPr>
          <p:cNvSpPr txBox="1"/>
          <p:nvPr/>
        </p:nvSpPr>
        <p:spPr>
          <a:xfrm>
            <a:off x="4684151" y="3674921"/>
            <a:ext cx="1553034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Blob Storage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A92EBF-4A4A-49F5-AB15-3B44868534FE}"/>
              </a:ext>
            </a:extLst>
          </p:cNvPr>
          <p:cNvSpPr txBox="1"/>
          <p:nvPr/>
        </p:nvSpPr>
        <p:spPr>
          <a:xfrm>
            <a:off x="4684151" y="5442596"/>
            <a:ext cx="1553034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CB791B-7B68-46A4-803D-C9B18CF6DB6B}"/>
              </a:ext>
            </a:extLst>
          </p:cNvPr>
          <p:cNvSpPr txBox="1"/>
          <p:nvPr/>
        </p:nvSpPr>
        <p:spPr>
          <a:xfrm>
            <a:off x="4680382" y="1221203"/>
            <a:ext cx="1553035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rgbClr val="7030A0"/>
                </a:solidFill>
              </a:rPr>
              <a:t>Triggers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9A958F-5F39-49EC-B2FB-1C804534846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78442" y="2163940"/>
            <a:ext cx="1334321" cy="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F70BCCD-FF4E-457C-8A40-E11C2ABCCAC6}"/>
              </a:ext>
            </a:extLst>
          </p:cNvPr>
          <p:cNvSpPr txBox="1"/>
          <p:nvPr/>
        </p:nvSpPr>
        <p:spPr>
          <a:xfrm>
            <a:off x="8912763" y="1856182"/>
            <a:ext cx="260794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 payment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8E76C-A8E5-48E3-B2CE-0005E253781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578442" y="3921946"/>
            <a:ext cx="1334320" cy="642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833D092-C15E-4868-A458-2B84FF31541E}"/>
              </a:ext>
            </a:extLst>
          </p:cNvPr>
          <p:cNvSpPr txBox="1"/>
          <p:nvPr/>
        </p:nvSpPr>
        <p:spPr>
          <a:xfrm>
            <a:off x="8912762" y="3620611"/>
            <a:ext cx="201079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Fix exposure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F59522-FE95-40B2-BE96-61E939293892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7578442" y="5692796"/>
            <a:ext cx="1334320" cy="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1936A7-7963-4080-9ECD-9D8ECCD5FB06}"/>
              </a:ext>
            </a:extLst>
          </p:cNvPr>
          <p:cNvSpPr txBox="1"/>
          <p:nvPr/>
        </p:nvSpPr>
        <p:spPr>
          <a:xfrm>
            <a:off x="8912762" y="5385038"/>
            <a:ext cx="275856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Find map location</a:t>
            </a:r>
          </a:p>
        </p:txBody>
      </p:sp>
    </p:spTree>
    <p:extLst>
      <p:ext uri="{BB962C8B-B14F-4D97-AF65-F5344CB8AC3E}">
        <p14:creationId xmlns:p14="http://schemas.microsoft.com/office/powerpoint/2010/main" val="374621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US" sz="4607"/>
              <a:t>Bindings</a:t>
            </a:r>
          </a:p>
        </p:txBody>
      </p:sp>
      <p:sp>
        <p:nvSpPr>
          <p:cNvPr id="11" name="ShoppingCart_E7BF" title="Icon of a shopping cart">
            <a:extLst>
              <a:ext uri="{FF2B5EF4-FFF2-40B4-BE49-F238E27FC236}">
                <a16:creationId xmlns:a16="http://schemas.microsoft.com/office/drawing/2014/main" id="{E0DC608F-49A9-494B-A737-84BD95550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6471" y="1805373"/>
            <a:ext cx="843343" cy="71714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camera" title="Icon of a camera">
            <a:extLst>
              <a:ext uri="{FF2B5EF4-FFF2-40B4-BE49-F238E27FC236}">
                <a16:creationId xmlns:a16="http://schemas.microsoft.com/office/drawing/2014/main" id="{6FB3212A-43D0-4E3A-8318-B399C45000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8889" y="3569802"/>
            <a:ext cx="894512" cy="717140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13" name="car_3" title="Icon of a car with signal lines on top">
            <a:extLst>
              <a:ext uri="{FF2B5EF4-FFF2-40B4-BE49-F238E27FC236}">
                <a16:creationId xmlns:a16="http://schemas.microsoft.com/office/drawing/2014/main" id="{54447358-06B2-4051-9BE3-3715810521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602" y="5334997"/>
            <a:ext cx="954822" cy="717140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77529-1E5A-40E2-8328-A0464F54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2988" y="1805373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103CD2-F117-43E4-837B-D736E46311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2988" y="3569802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4396D-6295-419F-928F-70B8AFF27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2988" y="5334230"/>
            <a:ext cx="717140" cy="71714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13C9FA-C4AF-4D70-96BC-9DAEAA349C96}"/>
              </a:ext>
            </a:extLst>
          </p:cNvPr>
          <p:cNvCxnSpPr>
            <a:cxnSpLocks/>
          </p:cNvCxnSpPr>
          <p:nvPr/>
        </p:nvCxnSpPr>
        <p:spPr>
          <a:xfrm>
            <a:off x="2354599" y="2163944"/>
            <a:ext cx="5435620" cy="967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736BD2-AEF6-44A0-93E0-A86EC3AA82A5}"/>
              </a:ext>
            </a:extLst>
          </p:cNvPr>
          <p:cNvCxnSpPr>
            <a:cxnSpLocks/>
          </p:cNvCxnSpPr>
          <p:nvPr/>
        </p:nvCxnSpPr>
        <p:spPr>
          <a:xfrm>
            <a:off x="2354599" y="3928373"/>
            <a:ext cx="5435620" cy="967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25C9D-B37C-4C66-9BBA-60632EAEA184}"/>
              </a:ext>
            </a:extLst>
          </p:cNvPr>
          <p:cNvCxnSpPr>
            <a:cxnSpLocks/>
          </p:cNvCxnSpPr>
          <p:nvPr/>
        </p:nvCxnSpPr>
        <p:spPr>
          <a:xfrm>
            <a:off x="2354599" y="5692803"/>
            <a:ext cx="5435620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99D35C-AB98-4077-99F6-040CAD62C362}"/>
              </a:ext>
            </a:extLst>
          </p:cNvPr>
          <p:cNvCxnSpPr>
            <a:cxnSpLocks/>
          </p:cNvCxnSpPr>
          <p:nvPr/>
        </p:nvCxnSpPr>
        <p:spPr>
          <a:xfrm>
            <a:off x="8806298" y="2165267"/>
            <a:ext cx="1129480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62961D-07C6-40C8-A76B-D11BD30F8447}"/>
              </a:ext>
            </a:extLst>
          </p:cNvPr>
          <p:cNvSpPr txBox="1"/>
          <p:nvPr/>
        </p:nvSpPr>
        <p:spPr>
          <a:xfrm>
            <a:off x="9935778" y="1926593"/>
            <a:ext cx="1862034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 payment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1D960-ACA4-4D52-ABEC-38607FF73960}"/>
              </a:ext>
            </a:extLst>
          </p:cNvPr>
          <p:cNvCxnSpPr>
            <a:cxnSpLocks/>
          </p:cNvCxnSpPr>
          <p:nvPr/>
        </p:nvCxnSpPr>
        <p:spPr>
          <a:xfrm>
            <a:off x="8806298" y="3929696"/>
            <a:ext cx="1129480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3B8167-9D9C-4D14-A425-99F4D44D93EC}"/>
              </a:ext>
            </a:extLst>
          </p:cNvPr>
          <p:cNvSpPr txBox="1"/>
          <p:nvPr/>
        </p:nvSpPr>
        <p:spPr>
          <a:xfrm>
            <a:off x="9929414" y="3668495"/>
            <a:ext cx="1463912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Fix exposure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69B375-9888-4C78-AB64-471738888195}"/>
              </a:ext>
            </a:extLst>
          </p:cNvPr>
          <p:cNvCxnSpPr>
            <a:cxnSpLocks/>
          </p:cNvCxnSpPr>
          <p:nvPr/>
        </p:nvCxnSpPr>
        <p:spPr>
          <a:xfrm>
            <a:off x="8799934" y="5694124"/>
            <a:ext cx="1129480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4525B7-91EB-4FF3-8223-B7AC50D18998}"/>
              </a:ext>
            </a:extLst>
          </p:cNvPr>
          <p:cNvSpPr txBox="1"/>
          <p:nvPr/>
        </p:nvSpPr>
        <p:spPr>
          <a:xfrm>
            <a:off x="9929415" y="5439349"/>
            <a:ext cx="222796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map location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F770B9-D0F6-4E94-B66C-E8057BBCD6C1}"/>
              </a:ext>
            </a:extLst>
          </p:cNvPr>
          <p:cNvSpPr txBox="1"/>
          <p:nvPr/>
        </p:nvSpPr>
        <p:spPr>
          <a:xfrm>
            <a:off x="2354599" y="2170370"/>
            <a:ext cx="1623627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Checkout cart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615F68-7A30-43EE-85A1-04CCE53C90A0}"/>
              </a:ext>
            </a:extLst>
          </p:cNvPr>
          <p:cNvSpPr txBox="1"/>
          <p:nvPr/>
        </p:nvSpPr>
        <p:spPr>
          <a:xfrm>
            <a:off x="2336407" y="3921946"/>
            <a:ext cx="1571226" cy="724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photo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38BD1F-2D88-4111-9025-F37188DAE92D}"/>
              </a:ext>
            </a:extLst>
          </p:cNvPr>
          <p:cNvSpPr txBox="1"/>
          <p:nvPr/>
        </p:nvSpPr>
        <p:spPr>
          <a:xfrm>
            <a:off x="2330378" y="5692799"/>
            <a:ext cx="1436070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GPS coordinates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C428A-963D-49E4-9D02-2EBF20D9CF0A}"/>
              </a:ext>
            </a:extLst>
          </p:cNvPr>
          <p:cNvSpPr txBox="1"/>
          <p:nvPr/>
        </p:nvSpPr>
        <p:spPr>
          <a:xfrm>
            <a:off x="4119411" y="1907247"/>
            <a:ext cx="1553034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HTTP request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75A18-B2BA-41EC-8DE2-5020A7893DCC}"/>
              </a:ext>
            </a:extLst>
          </p:cNvPr>
          <p:cNvSpPr txBox="1"/>
          <p:nvPr/>
        </p:nvSpPr>
        <p:spPr>
          <a:xfrm>
            <a:off x="4113803" y="3655576"/>
            <a:ext cx="1553034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Blob Storage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A92EBF-4A4A-49F5-AB15-3B44868534FE}"/>
              </a:ext>
            </a:extLst>
          </p:cNvPr>
          <p:cNvSpPr txBox="1"/>
          <p:nvPr/>
        </p:nvSpPr>
        <p:spPr>
          <a:xfrm>
            <a:off x="4119411" y="5449026"/>
            <a:ext cx="1553034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50F3E2-A2B0-4823-891B-1D9DC2936969}"/>
              </a:ext>
            </a:extLst>
          </p:cNvPr>
          <p:cNvSpPr txBox="1"/>
          <p:nvPr/>
        </p:nvSpPr>
        <p:spPr>
          <a:xfrm>
            <a:off x="5813630" y="1907247"/>
            <a:ext cx="1718428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Cart 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0E4A8C-CEF2-45D2-8E1B-F22B4D436735}"/>
              </a:ext>
            </a:extLst>
          </p:cNvPr>
          <p:cNvSpPr txBox="1"/>
          <p:nvPr/>
        </p:nvSpPr>
        <p:spPr>
          <a:xfrm>
            <a:off x="5813630" y="3652330"/>
            <a:ext cx="1718428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Photo file path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D3735-22D7-403C-B2B4-CE178D56CEA6}"/>
              </a:ext>
            </a:extLst>
          </p:cNvPr>
          <p:cNvSpPr txBox="1"/>
          <p:nvPr/>
        </p:nvSpPr>
        <p:spPr>
          <a:xfrm>
            <a:off x="5813630" y="5450851"/>
            <a:ext cx="1718428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Coordinates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A9A850-7649-4829-A386-1943D23F235F}"/>
              </a:ext>
            </a:extLst>
          </p:cNvPr>
          <p:cNvSpPr txBox="1"/>
          <p:nvPr/>
        </p:nvSpPr>
        <p:spPr>
          <a:xfrm>
            <a:off x="4119411" y="1221203"/>
            <a:ext cx="1553035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>
                    <a:lumMod val="50000"/>
                  </a:schemeClr>
                </a:solidFill>
              </a:rPr>
              <a:t>Triggers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C15731-366F-4540-B4F9-BD0379128180}"/>
              </a:ext>
            </a:extLst>
          </p:cNvPr>
          <p:cNvSpPr txBox="1"/>
          <p:nvPr/>
        </p:nvSpPr>
        <p:spPr>
          <a:xfrm>
            <a:off x="5813629" y="1227880"/>
            <a:ext cx="1718428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rgbClr val="7030A0"/>
                </a:solidFill>
              </a:rPr>
              <a:t>Input Bindings</a:t>
            </a:r>
          </a:p>
        </p:txBody>
      </p:sp>
    </p:spTree>
    <p:extLst>
      <p:ext uri="{BB962C8B-B14F-4D97-AF65-F5344CB8AC3E}">
        <p14:creationId xmlns:p14="http://schemas.microsoft.com/office/powerpoint/2010/main" val="326850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708977"/>
          </a:xfrm>
        </p:spPr>
        <p:txBody>
          <a:bodyPr/>
          <a:lstStyle/>
          <a:p>
            <a:r>
              <a:rPr lang="en-US" sz="4607" dirty="0"/>
              <a:t>Output Bindings</a:t>
            </a:r>
          </a:p>
        </p:txBody>
      </p:sp>
      <p:sp>
        <p:nvSpPr>
          <p:cNvPr id="11" name="ShoppingCart_E7BF" title="Icon of a shopping cart">
            <a:extLst>
              <a:ext uri="{FF2B5EF4-FFF2-40B4-BE49-F238E27FC236}">
                <a16:creationId xmlns:a16="http://schemas.microsoft.com/office/drawing/2014/main" id="{E0DC608F-49A9-494B-A737-84BD95550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6471" y="1805373"/>
            <a:ext cx="843343" cy="71714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camera" title="Icon of a camera">
            <a:extLst>
              <a:ext uri="{FF2B5EF4-FFF2-40B4-BE49-F238E27FC236}">
                <a16:creationId xmlns:a16="http://schemas.microsoft.com/office/drawing/2014/main" id="{6FB3212A-43D0-4E3A-8318-B399C45000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8889" y="3569802"/>
            <a:ext cx="894512" cy="717140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sp>
        <p:nvSpPr>
          <p:cNvPr id="13" name="car_3" title="Icon of a car with signal lines on top">
            <a:extLst>
              <a:ext uri="{FF2B5EF4-FFF2-40B4-BE49-F238E27FC236}">
                <a16:creationId xmlns:a16="http://schemas.microsoft.com/office/drawing/2014/main" id="{54447358-06B2-4051-9BE3-3715810521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602" y="5334997"/>
            <a:ext cx="954822" cy="717140"/>
          </a:xfrm>
          <a:custGeom>
            <a:avLst/>
            <a:gdLst>
              <a:gd name="T0" fmla="*/ 27 w 339"/>
              <a:gd name="T1" fmla="*/ 121 h 255"/>
              <a:gd name="T2" fmla="*/ 287 w 339"/>
              <a:gd name="T3" fmla="*/ 121 h 255"/>
              <a:gd name="T4" fmla="*/ 339 w 339"/>
              <a:gd name="T5" fmla="*/ 173 h 255"/>
              <a:gd name="T6" fmla="*/ 339 w 339"/>
              <a:gd name="T7" fmla="*/ 211 h 255"/>
              <a:gd name="T8" fmla="*/ 318 w 339"/>
              <a:gd name="T9" fmla="*/ 233 h 255"/>
              <a:gd name="T10" fmla="*/ 294 w 339"/>
              <a:gd name="T11" fmla="*/ 233 h 255"/>
              <a:gd name="T12" fmla="*/ 297 w 339"/>
              <a:gd name="T13" fmla="*/ 219 h 255"/>
              <a:gd name="T14" fmla="*/ 261 w 339"/>
              <a:gd name="T15" fmla="*/ 182 h 255"/>
              <a:gd name="T16" fmla="*/ 224 w 339"/>
              <a:gd name="T17" fmla="*/ 219 h 255"/>
              <a:gd name="T18" fmla="*/ 261 w 339"/>
              <a:gd name="T19" fmla="*/ 255 h 255"/>
              <a:gd name="T20" fmla="*/ 297 w 339"/>
              <a:gd name="T21" fmla="*/ 219 h 255"/>
              <a:gd name="T22" fmla="*/ 95 w 339"/>
              <a:gd name="T23" fmla="*/ 219 h 255"/>
              <a:gd name="T24" fmla="*/ 59 w 339"/>
              <a:gd name="T25" fmla="*/ 182 h 255"/>
              <a:gd name="T26" fmla="*/ 22 w 339"/>
              <a:gd name="T27" fmla="*/ 219 h 255"/>
              <a:gd name="T28" fmla="*/ 59 w 339"/>
              <a:gd name="T29" fmla="*/ 255 h 255"/>
              <a:gd name="T30" fmla="*/ 95 w 339"/>
              <a:gd name="T31" fmla="*/ 219 h 255"/>
              <a:gd name="T32" fmla="*/ 63 w 339"/>
              <a:gd name="T33" fmla="*/ 51 h 255"/>
              <a:gd name="T34" fmla="*/ 10 w 339"/>
              <a:gd name="T35" fmla="*/ 156 h 255"/>
              <a:gd name="T36" fmla="*/ 0 w 339"/>
              <a:gd name="T37" fmla="*/ 190 h 255"/>
              <a:gd name="T38" fmla="*/ 24 w 339"/>
              <a:gd name="T39" fmla="*/ 229 h 255"/>
              <a:gd name="T40" fmla="*/ 271 w 339"/>
              <a:gd name="T41" fmla="*/ 121 h 255"/>
              <a:gd name="T42" fmla="*/ 222 w 339"/>
              <a:gd name="T43" fmla="*/ 66 h 255"/>
              <a:gd name="T44" fmla="*/ 194 w 339"/>
              <a:gd name="T45" fmla="*/ 51 h 255"/>
              <a:gd name="T46" fmla="*/ 37 w 339"/>
              <a:gd name="T47" fmla="*/ 51 h 255"/>
              <a:gd name="T48" fmla="*/ 227 w 339"/>
              <a:gd name="T49" fmla="*/ 233 h 255"/>
              <a:gd name="T50" fmla="*/ 92 w 339"/>
              <a:gd name="T51" fmla="*/ 233 h 255"/>
              <a:gd name="T52" fmla="*/ 134 w 339"/>
              <a:gd name="T53" fmla="*/ 233 h 255"/>
              <a:gd name="T54" fmla="*/ 134 w 339"/>
              <a:gd name="T55" fmla="*/ 51 h 255"/>
              <a:gd name="T56" fmla="*/ 258 w 339"/>
              <a:gd name="T57" fmla="*/ 66 h 255"/>
              <a:gd name="T58" fmla="*/ 269 w 339"/>
              <a:gd name="T59" fmla="*/ 70 h 255"/>
              <a:gd name="T60" fmla="*/ 273 w 339"/>
              <a:gd name="T61" fmla="*/ 79 h 255"/>
              <a:gd name="T62" fmla="*/ 305 w 339"/>
              <a:gd name="T63" fmla="*/ 79 h 255"/>
              <a:gd name="T64" fmla="*/ 292 w 339"/>
              <a:gd name="T65" fmla="*/ 47 h 255"/>
              <a:gd name="T66" fmla="*/ 258 w 339"/>
              <a:gd name="T67" fmla="*/ 33 h 255"/>
              <a:gd name="T68" fmla="*/ 339 w 339"/>
              <a:gd name="T69" fmla="*/ 79 h 255"/>
              <a:gd name="T70" fmla="*/ 316 w 339"/>
              <a:gd name="T71" fmla="*/ 23 h 255"/>
              <a:gd name="T72" fmla="*/ 258 w 339"/>
              <a:gd name="T7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39" h="255">
                <a:moveTo>
                  <a:pt x="27" y="121"/>
                </a:moveTo>
                <a:cubicBezTo>
                  <a:pt x="287" y="121"/>
                  <a:pt x="287" y="121"/>
                  <a:pt x="287" y="121"/>
                </a:cubicBezTo>
                <a:cubicBezTo>
                  <a:pt x="316" y="121"/>
                  <a:pt x="339" y="145"/>
                  <a:pt x="339" y="173"/>
                </a:cubicBezTo>
                <a:cubicBezTo>
                  <a:pt x="339" y="211"/>
                  <a:pt x="339" y="211"/>
                  <a:pt x="339" y="211"/>
                </a:cubicBezTo>
                <a:cubicBezTo>
                  <a:pt x="339" y="223"/>
                  <a:pt x="330" y="233"/>
                  <a:pt x="318" y="233"/>
                </a:cubicBezTo>
                <a:cubicBezTo>
                  <a:pt x="294" y="233"/>
                  <a:pt x="294" y="233"/>
                  <a:pt x="294" y="233"/>
                </a:cubicBezTo>
                <a:moveTo>
                  <a:pt x="297" y="219"/>
                </a:moveTo>
                <a:cubicBezTo>
                  <a:pt x="297" y="199"/>
                  <a:pt x="281" y="182"/>
                  <a:pt x="261" y="182"/>
                </a:cubicBezTo>
                <a:cubicBezTo>
                  <a:pt x="241" y="182"/>
                  <a:pt x="224" y="199"/>
                  <a:pt x="224" y="219"/>
                </a:cubicBezTo>
                <a:cubicBezTo>
                  <a:pt x="224" y="239"/>
                  <a:pt x="241" y="255"/>
                  <a:pt x="261" y="255"/>
                </a:cubicBezTo>
                <a:cubicBezTo>
                  <a:pt x="281" y="255"/>
                  <a:pt x="297" y="239"/>
                  <a:pt x="297" y="219"/>
                </a:cubicBezTo>
                <a:close/>
                <a:moveTo>
                  <a:pt x="95" y="219"/>
                </a:moveTo>
                <a:cubicBezTo>
                  <a:pt x="95" y="199"/>
                  <a:pt x="79" y="182"/>
                  <a:pt x="59" y="182"/>
                </a:cubicBezTo>
                <a:cubicBezTo>
                  <a:pt x="39" y="182"/>
                  <a:pt x="22" y="199"/>
                  <a:pt x="22" y="219"/>
                </a:cubicBezTo>
                <a:cubicBezTo>
                  <a:pt x="22" y="239"/>
                  <a:pt x="39" y="255"/>
                  <a:pt x="59" y="255"/>
                </a:cubicBezTo>
                <a:cubicBezTo>
                  <a:pt x="79" y="255"/>
                  <a:pt x="95" y="239"/>
                  <a:pt x="95" y="219"/>
                </a:cubicBezTo>
                <a:close/>
                <a:moveTo>
                  <a:pt x="63" y="51"/>
                </a:moveTo>
                <a:cubicBezTo>
                  <a:pt x="63" y="51"/>
                  <a:pt x="20" y="135"/>
                  <a:pt x="10" y="156"/>
                </a:cubicBezTo>
                <a:cubicBezTo>
                  <a:pt x="0" y="178"/>
                  <a:pt x="0" y="190"/>
                  <a:pt x="0" y="190"/>
                </a:cubicBezTo>
                <a:cubicBezTo>
                  <a:pt x="0" y="205"/>
                  <a:pt x="9" y="224"/>
                  <a:pt x="24" y="229"/>
                </a:cubicBezTo>
                <a:moveTo>
                  <a:pt x="271" y="121"/>
                </a:moveTo>
                <a:cubicBezTo>
                  <a:pt x="222" y="66"/>
                  <a:pt x="222" y="66"/>
                  <a:pt x="222" y="66"/>
                </a:cubicBezTo>
                <a:cubicBezTo>
                  <a:pt x="214" y="56"/>
                  <a:pt x="206" y="51"/>
                  <a:pt x="194" y="51"/>
                </a:cubicBezTo>
                <a:cubicBezTo>
                  <a:pt x="37" y="51"/>
                  <a:pt x="37" y="51"/>
                  <a:pt x="37" y="51"/>
                </a:cubicBezTo>
                <a:moveTo>
                  <a:pt x="227" y="233"/>
                </a:moveTo>
                <a:cubicBezTo>
                  <a:pt x="92" y="233"/>
                  <a:pt x="92" y="233"/>
                  <a:pt x="92" y="233"/>
                </a:cubicBezTo>
                <a:moveTo>
                  <a:pt x="134" y="233"/>
                </a:moveTo>
                <a:cubicBezTo>
                  <a:pt x="134" y="51"/>
                  <a:pt x="134" y="51"/>
                  <a:pt x="134" y="51"/>
                </a:cubicBezTo>
                <a:moveTo>
                  <a:pt x="258" y="66"/>
                </a:moveTo>
                <a:cubicBezTo>
                  <a:pt x="262" y="66"/>
                  <a:pt x="266" y="67"/>
                  <a:pt x="269" y="70"/>
                </a:cubicBezTo>
                <a:cubicBezTo>
                  <a:pt x="271" y="73"/>
                  <a:pt x="273" y="76"/>
                  <a:pt x="273" y="79"/>
                </a:cubicBezTo>
                <a:moveTo>
                  <a:pt x="305" y="79"/>
                </a:moveTo>
                <a:cubicBezTo>
                  <a:pt x="305" y="67"/>
                  <a:pt x="301" y="56"/>
                  <a:pt x="292" y="47"/>
                </a:cubicBezTo>
                <a:cubicBezTo>
                  <a:pt x="283" y="38"/>
                  <a:pt x="270" y="33"/>
                  <a:pt x="258" y="33"/>
                </a:cubicBezTo>
                <a:moveTo>
                  <a:pt x="339" y="79"/>
                </a:moveTo>
                <a:cubicBezTo>
                  <a:pt x="339" y="59"/>
                  <a:pt x="331" y="39"/>
                  <a:pt x="316" y="23"/>
                </a:cubicBezTo>
                <a:cubicBezTo>
                  <a:pt x="300" y="7"/>
                  <a:pt x="279" y="0"/>
                  <a:pt x="258" y="0"/>
                </a:cubicBezTo>
              </a:path>
            </a:pathLst>
          </a:custGeom>
          <a:noFill/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77529-1E5A-40E2-8328-A0464F54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43672" y="1805373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103CD2-F117-43E4-837B-D736E46311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43672" y="3569802"/>
            <a:ext cx="717140" cy="717140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4396D-6295-419F-928F-70B8AFF27E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43672" y="5334230"/>
            <a:ext cx="717140" cy="71714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13C9FA-C4AF-4D70-96BC-9DAEAA349C96}"/>
              </a:ext>
            </a:extLst>
          </p:cNvPr>
          <p:cNvCxnSpPr>
            <a:cxnSpLocks/>
          </p:cNvCxnSpPr>
          <p:nvPr/>
        </p:nvCxnSpPr>
        <p:spPr>
          <a:xfrm>
            <a:off x="1615283" y="2163944"/>
            <a:ext cx="5435620" cy="967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736BD2-AEF6-44A0-93E0-A86EC3AA82A5}"/>
              </a:ext>
            </a:extLst>
          </p:cNvPr>
          <p:cNvCxnSpPr>
            <a:cxnSpLocks/>
          </p:cNvCxnSpPr>
          <p:nvPr/>
        </p:nvCxnSpPr>
        <p:spPr>
          <a:xfrm>
            <a:off x="1615283" y="3928373"/>
            <a:ext cx="5435620" cy="9673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25C9D-B37C-4C66-9BBA-60632EAEA184}"/>
              </a:ext>
            </a:extLst>
          </p:cNvPr>
          <p:cNvCxnSpPr>
            <a:cxnSpLocks/>
          </p:cNvCxnSpPr>
          <p:nvPr/>
        </p:nvCxnSpPr>
        <p:spPr>
          <a:xfrm>
            <a:off x="1615283" y="5692803"/>
            <a:ext cx="5435620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62961D-07C6-40C8-A76B-D11BD30F8447}"/>
              </a:ext>
            </a:extLst>
          </p:cNvPr>
          <p:cNvSpPr txBox="1"/>
          <p:nvPr/>
        </p:nvSpPr>
        <p:spPr>
          <a:xfrm>
            <a:off x="6943110" y="2496762"/>
            <a:ext cx="1180914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 payment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3B8167-9D9C-4D14-A425-99F4D44D93EC}"/>
              </a:ext>
            </a:extLst>
          </p:cNvPr>
          <p:cNvSpPr txBox="1"/>
          <p:nvPr/>
        </p:nvSpPr>
        <p:spPr>
          <a:xfrm>
            <a:off x="6908603" y="4261191"/>
            <a:ext cx="1187278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Fix exposure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4525B7-91EB-4FF3-8223-B7AC50D18998}"/>
              </a:ext>
            </a:extLst>
          </p:cNvPr>
          <p:cNvSpPr txBox="1"/>
          <p:nvPr/>
        </p:nvSpPr>
        <p:spPr>
          <a:xfrm>
            <a:off x="6910933" y="6013620"/>
            <a:ext cx="1187278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map location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F770B9-D0F6-4E94-B66C-E8057BBCD6C1}"/>
              </a:ext>
            </a:extLst>
          </p:cNvPr>
          <p:cNvSpPr txBox="1"/>
          <p:nvPr/>
        </p:nvSpPr>
        <p:spPr>
          <a:xfrm>
            <a:off x="1615283" y="2170370"/>
            <a:ext cx="1623627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Checkout cart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615F68-7A30-43EE-85A1-04CCE53C90A0}"/>
              </a:ext>
            </a:extLst>
          </p:cNvPr>
          <p:cNvSpPr txBox="1"/>
          <p:nvPr/>
        </p:nvSpPr>
        <p:spPr>
          <a:xfrm>
            <a:off x="1597091" y="3921946"/>
            <a:ext cx="1571226" cy="724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photo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38BD1F-2D88-4111-9025-F37188DAE92D}"/>
              </a:ext>
            </a:extLst>
          </p:cNvPr>
          <p:cNvSpPr txBox="1"/>
          <p:nvPr/>
        </p:nvSpPr>
        <p:spPr>
          <a:xfrm>
            <a:off x="1591062" y="5692799"/>
            <a:ext cx="1436070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GPS coordinates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C428A-963D-49E4-9D02-2EBF20D9CF0A}"/>
              </a:ext>
            </a:extLst>
          </p:cNvPr>
          <p:cNvSpPr txBox="1"/>
          <p:nvPr/>
        </p:nvSpPr>
        <p:spPr>
          <a:xfrm>
            <a:off x="3380095" y="1907247"/>
            <a:ext cx="1553034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HTTP request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75A18-B2BA-41EC-8DE2-5020A7893DCC}"/>
              </a:ext>
            </a:extLst>
          </p:cNvPr>
          <p:cNvSpPr txBox="1"/>
          <p:nvPr/>
        </p:nvSpPr>
        <p:spPr>
          <a:xfrm>
            <a:off x="3374487" y="3655576"/>
            <a:ext cx="1553034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Blob Storage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A92EBF-4A4A-49F5-AB15-3B44868534FE}"/>
              </a:ext>
            </a:extLst>
          </p:cNvPr>
          <p:cNvSpPr txBox="1"/>
          <p:nvPr/>
        </p:nvSpPr>
        <p:spPr>
          <a:xfrm>
            <a:off x="3380095" y="5449026"/>
            <a:ext cx="1553034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Event Hub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50F3E2-A2B0-4823-891B-1D9DC2936969}"/>
              </a:ext>
            </a:extLst>
          </p:cNvPr>
          <p:cNvSpPr txBox="1"/>
          <p:nvPr/>
        </p:nvSpPr>
        <p:spPr>
          <a:xfrm>
            <a:off x="5074314" y="1907247"/>
            <a:ext cx="1718428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Cart contents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0E4A8C-CEF2-45D2-8E1B-F22B4D436735}"/>
              </a:ext>
            </a:extLst>
          </p:cNvPr>
          <p:cNvSpPr txBox="1"/>
          <p:nvPr/>
        </p:nvSpPr>
        <p:spPr>
          <a:xfrm>
            <a:off x="5074314" y="3652330"/>
            <a:ext cx="1718428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Photo file path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D3735-22D7-403C-B2B4-CE178D56CEA6}"/>
              </a:ext>
            </a:extLst>
          </p:cNvPr>
          <p:cNvSpPr txBox="1"/>
          <p:nvPr/>
        </p:nvSpPr>
        <p:spPr>
          <a:xfrm>
            <a:off x="5074314" y="5450851"/>
            <a:ext cx="1718428" cy="5069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Coordinates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A9A850-7649-4829-A386-1943D23F235F}"/>
              </a:ext>
            </a:extLst>
          </p:cNvPr>
          <p:cNvSpPr txBox="1"/>
          <p:nvPr/>
        </p:nvSpPr>
        <p:spPr>
          <a:xfrm>
            <a:off x="3380095" y="1221203"/>
            <a:ext cx="1553035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>
                    <a:lumMod val="50000"/>
                  </a:schemeClr>
                </a:solidFill>
              </a:rPr>
              <a:t>Triggers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C15731-366F-4540-B4F9-BD0379128180}"/>
              </a:ext>
            </a:extLst>
          </p:cNvPr>
          <p:cNvSpPr txBox="1"/>
          <p:nvPr/>
        </p:nvSpPr>
        <p:spPr>
          <a:xfrm>
            <a:off x="5074313" y="1227880"/>
            <a:ext cx="1718428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>
                    <a:lumMod val="50000"/>
                  </a:schemeClr>
                </a:solidFill>
              </a:rPr>
              <a:t>Input Bindings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1AD977-B89B-4936-B303-712F086CA0A1}"/>
              </a:ext>
            </a:extLst>
          </p:cNvPr>
          <p:cNvSpPr txBox="1"/>
          <p:nvPr/>
        </p:nvSpPr>
        <p:spPr>
          <a:xfrm>
            <a:off x="8518321" y="1925507"/>
            <a:ext cx="3080917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Send HTTP 200 success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6BC77A-CED3-4BD3-BD13-DB4D3B4740A6}"/>
              </a:ext>
            </a:extLst>
          </p:cNvPr>
          <p:cNvSpPr txBox="1"/>
          <p:nvPr/>
        </p:nvSpPr>
        <p:spPr>
          <a:xfrm>
            <a:off x="8518322" y="1221203"/>
            <a:ext cx="3080916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 dirty="0">
                <a:solidFill>
                  <a:srgbClr val="7030A0"/>
                </a:solidFill>
              </a:rPr>
              <a:t>Output Bindings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CBA0F7-1791-4B35-AFB8-33ACF377A464}"/>
              </a:ext>
            </a:extLst>
          </p:cNvPr>
          <p:cNvSpPr txBox="1"/>
          <p:nvPr/>
        </p:nvSpPr>
        <p:spPr>
          <a:xfrm>
            <a:off x="8518320" y="3655231"/>
            <a:ext cx="3080918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Save updated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EDA10E-35E9-4ABE-BD7E-81E496E96EBF}"/>
              </a:ext>
            </a:extLst>
          </p:cNvPr>
          <p:cNvSpPr txBox="1"/>
          <p:nvPr/>
        </p:nvSpPr>
        <p:spPr>
          <a:xfrm>
            <a:off x="8521294" y="5449026"/>
            <a:ext cx="3080918" cy="506901"/>
          </a:xfrm>
          <a:prstGeom prst="rect">
            <a:avLst/>
          </a:prstGeom>
          <a:solidFill>
            <a:srgbClr val="7030A0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GB" sz="1568">
                <a:solidFill>
                  <a:schemeClr val="bg1"/>
                </a:solidFill>
              </a:rPr>
              <a:t>Send message to map app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E136C4-424E-40EC-ADB3-BA06202F20E5}"/>
              </a:ext>
            </a:extLst>
          </p:cNvPr>
          <p:cNvCxnSpPr>
            <a:cxnSpLocks/>
          </p:cNvCxnSpPr>
          <p:nvPr/>
        </p:nvCxnSpPr>
        <p:spPr>
          <a:xfrm>
            <a:off x="7953581" y="2159106"/>
            <a:ext cx="471971" cy="159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6C2346-B6A1-4867-956F-728EC47D4DB5}"/>
              </a:ext>
            </a:extLst>
          </p:cNvPr>
          <p:cNvCxnSpPr>
            <a:cxnSpLocks/>
          </p:cNvCxnSpPr>
          <p:nvPr/>
        </p:nvCxnSpPr>
        <p:spPr>
          <a:xfrm>
            <a:off x="7953581" y="3926782"/>
            <a:ext cx="471971" cy="159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6762C2-8BB1-4C8B-A83C-4AB7E64D9443}"/>
              </a:ext>
            </a:extLst>
          </p:cNvPr>
          <p:cNvCxnSpPr>
            <a:cxnSpLocks/>
          </p:cNvCxnSpPr>
          <p:nvPr/>
        </p:nvCxnSpPr>
        <p:spPr>
          <a:xfrm>
            <a:off x="7953580" y="5680908"/>
            <a:ext cx="471971" cy="159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17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38478" y="289958"/>
            <a:ext cx="11653523" cy="708977"/>
          </a:xfrm>
        </p:spPr>
        <p:txBody>
          <a:bodyPr/>
          <a:lstStyle/>
          <a:p>
            <a:pPr algn="l"/>
            <a:r>
              <a:rPr lang="en-US" sz="4607" dirty="0">
                <a:cs typeface="Segoe UI Light" panose="020B0502040204020203" pitchFamily="34" charset="0"/>
              </a:rPr>
              <a:t>Azure Functions Architecture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686780" y="1331036"/>
            <a:ext cx="6811653" cy="4551255"/>
            <a:chOff x="2213874" y="1523793"/>
            <a:chExt cx="4654197" cy="3365635"/>
          </a:xfrm>
        </p:grpSpPr>
        <p:sp>
          <p:nvSpPr>
            <p:cNvPr id="13" name="Rectangle 12"/>
            <p:cNvSpPr/>
            <p:nvPr/>
          </p:nvSpPr>
          <p:spPr>
            <a:xfrm>
              <a:off x="2213874" y="1523793"/>
              <a:ext cx="2288951" cy="2460493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 anchorCtr="0"/>
            <a:lstStyle/>
            <a:p>
              <a:pPr algn="ctr" defTabSz="914049">
                <a:defRPr/>
              </a:pPr>
              <a:r>
                <a:rPr lang="en-US" sz="2400" kern="0" dirty="0">
                  <a:solidFill>
                    <a:prstClr val="white"/>
                  </a:solidFill>
                  <a:latin typeface="Calibri" panose="020F0502020204030204"/>
                </a:rPr>
                <a:t>   Functions</a:t>
              </a:r>
            </a:p>
            <a:p>
              <a:pPr algn="ctr" defTabSz="914049">
                <a:defRPr/>
              </a:pPr>
              <a:r>
                <a:rPr lang="en-US" sz="2400" kern="0" dirty="0">
                  <a:solidFill>
                    <a:prstClr val="white"/>
                  </a:solidFill>
                  <a:latin typeface="Calibri" panose="020F0502020204030204"/>
                </a:rPr>
                <a:t>   Runtime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2939" y="1523793"/>
              <a:ext cx="1929907" cy="2466752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r>
                <a:rPr lang="en-US" sz="2400" kern="0" dirty="0">
                  <a:solidFill>
                    <a:prstClr val="white"/>
                  </a:solidFill>
                  <a:latin typeface="Calibri" panose="020F0502020204030204"/>
                </a:rPr>
                <a:t>Functions Programming Interface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3874" y="4149780"/>
              <a:ext cx="4654197" cy="739648"/>
            </a:xfrm>
            <a:prstGeom prst="rect">
              <a:avLst/>
            </a:prstGeom>
            <a:solidFill>
              <a:srgbClr val="0079D6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r>
                <a:rPr lang="en-US" sz="2400" kern="0" dirty="0">
                  <a:solidFill>
                    <a:prstClr val="white"/>
                  </a:solidFill>
                  <a:latin typeface="Calibri" panose="020F0502020204030204"/>
                </a:rPr>
                <a:t>App Service </a:t>
              </a:r>
            </a:p>
            <a:p>
              <a:pPr algn="ctr" defTabSz="914049">
                <a:defRPr/>
              </a:pPr>
              <a:r>
                <a:rPr lang="en-US" sz="2400" kern="0" dirty="0">
                  <a:solidFill>
                    <a:prstClr val="white"/>
                  </a:solidFill>
                  <a:latin typeface="Calibri" panose="020F0502020204030204"/>
                </a:rPr>
                <a:t>App Hosting Plans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65014" y="1993505"/>
              <a:ext cx="324484" cy="1505309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algn="ctr" defTabSz="914049"/>
              <a:r>
                <a:rPr lang="en-US" sz="2172" kern="0" dirty="0">
                  <a:solidFill>
                    <a:schemeClr val="bg1"/>
                  </a:solidFill>
                  <a:latin typeface="Calibri" panose="020F0502020204030204"/>
                </a:rPr>
                <a:t>Triggers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502825" y="2251884"/>
              <a:ext cx="410114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>
            <a:xfrm flipH="1">
              <a:off x="4502825" y="3392820"/>
              <a:ext cx="410114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2265014" y="1579071"/>
              <a:ext cx="2203569" cy="285090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algn="ctr" defTabSz="914049">
                <a:defRPr/>
              </a:pPr>
              <a:r>
                <a:rPr lang="en-US" sz="2172" kern="0" dirty="0">
                  <a:solidFill>
                    <a:schemeClr val="bg1"/>
                  </a:solidFill>
                  <a:latin typeface="Calibri" panose="020F0502020204030204"/>
                </a:rPr>
                <a:t>Input Bindings</a:t>
              </a:r>
              <a:endParaRPr lang="en-US" sz="2000" kern="0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48114" y="3628158"/>
              <a:ext cx="2220469" cy="285090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algn="ctr" defTabSz="914049"/>
              <a:r>
                <a:rPr lang="en-US" sz="2172" kern="0" dirty="0">
                  <a:solidFill>
                    <a:schemeClr val="bg1"/>
                  </a:solidFill>
                  <a:latin typeface="Calibri" panose="020F0502020204030204"/>
                </a:rPr>
                <a:t>Output  Bindings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79940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6DF87595-7497-4AE8-8359-FCAB968EECDB}" vid="{59E61131-93D2-4CAA-867C-A10C68C2F2C6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6DF87595-7497-4AE8-8359-FCAB968EECDB}" vid="{C1382D12-A28F-4B0C-95EA-AB32DC14349E}"/>
    </a:ext>
  </a:extLst>
</a:theme>
</file>

<file path=ppt/theme/theme3.xml><?xml version="1.0" encoding="utf-8"?>
<a:theme xmlns:a="http://schemas.openxmlformats.org/drawingml/2006/main" name="Office Theme">
  <a:themeElements>
    <a:clrScheme name="Microsoft Learning and Readiness">
      <a:dk1>
        <a:srgbClr val="505050"/>
      </a:dk1>
      <a:lt1>
        <a:srgbClr val="FFFFFF"/>
      </a:lt1>
      <a:dk2>
        <a:srgbClr val="000000"/>
      </a:dk2>
      <a:lt2>
        <a:srgbClr val="D7D7D7"/>
      </a:lt2>
      <a:accent1>
        <a:srgbClr val="00B294"/>
      </a:accent1>
      <a:accent2>
        <a:srgbClr val="BAD80A"/>
      </a:accent2>
      <a:accent3>
        <a:srgbClr val="D83B01"/>
      </a:accent3>
      <a:accent4>
        <a:srgbClr val="004B50"/>
      </a:accent4>
      <a:accent5>
        <a:srgbClr val="737373"/>
      </a:accent5>
      <a:accent6>
        <a:srgbClr val="000000"/>
      </a:accent6>
      <a:hlink>
        <a:srgbClr val="004B50"/>
      </a:hlink>
      <a:folHlink>
        <a:srgbClr val="00B294"/>
      </a:folHlink>
    </a:clrScheme>
    <a:fontScheme name="Custom 8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mtClean="0">
            <a:gradFill>
              <a:gsLst>
                <a:gs pos="53097">
                  <a:schemeClr val="tx1"/>
                </a:gs>
                <a:gs pos="29000">
                  <a:schemeClr val="tx1"/>
                </a:gs>
              </a:gsLst>
              <a:lin ang="5400000" scaled="1"/>
            </a:gra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146304" tIns="91440" rIns="0" bIns="0" rtlCol="0">
        <a:noAutofit/>
      </a:bodyPr>
      <a:lstStyle>
        <a:defPPr>
          <a:lnSpc>
            <a:spcPct val="110000"/>
          </a:lnSpc>
          <a:spcBef>
            <a:spcPts val="2000"/>
          </a:spcBef>
          <a:defRPr sz="2000" spc="50" dirty="0" err="1" smtClean="0">
            <a:gradFill>
              <a:gsLst>
                <a:gs pos="14159">
                  <a:schemeClr val="tx1"/>
                </a:gs>
                <a:gs pos="32000">
                  <a:schemeClr val="tx1"/>
                </a:gs>
              </a:gsLst>
              <a:lin ang="5400000" scaled="1"/>
            </a:gradFill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AAE142-AC9B-409A-B108-17CAB08D5590}" vid="{0B117549-CEB9-4CCB-AB46-89A0E0545E93}"/>
    </a:ext>
  </a:extLst>
</a:theme>
</file>

<file path=ppt/theme/theme4.xml><?xml version="1.0" encoding="utf-8"?>
<a:theme xmlns:a="http://schemas.openxmlformats.org/drawingml/2006/main" name="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2E231EC63E7D40BB44FD43D781A68B" ma:contentTypeVersion="7" ma:contentTypeDescription="Create a new document." ma:contentTypeScope="" ma:versionID="8137c5961f020ca3af81943fd06516d4">
  <xsd:schema xmlns:xsd="http://www.w3.org/2001/XMLSchema" xmlns:xs="http://www.w3.org/2001/XMLSchema" xmlns:p="http://schemas.microsoft.com/office/2006/metadata/properties" xmlns:ns2="35f977cd-90d5-414d-b2b3-0b678ecc1f2b" xmlns:ns3="4741b191-3a57-4dd2-9fb1-1bd29abd92af" targetNamespace="http://schemas.microsoft.com/office/2006/metadata/properties" ma:root="true" ma:fieldsID="b486a7276852b7e769b07feadacca12f" ns2:_="" ns3:_="">
    <xsd:import namespace="35f977cd-90d5-414d-b2b3-0b678ecc1f2b"/>
    <xsd:import namespace="4741b191-3a57-4dd2-9fb1-1bd29abd92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f977cd-90d5-414d-b2b3-0b678ecc1f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1b191-3a57-4dd2-9fb1-1bd29abd92a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5763C9-6B38-4367-94D9-00788A1E3D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f977cd-90d5-414d-b2b3-0b678ecc1f2b"/>
    <ds:schemaRef ds:uri="4741b191-3a57-4dd2-9fb1-1bd29abd92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53A112-1023-4229-8B51-E278270977DF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4741b191-3a57-4dd2-9fb1-1bd29abd92af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35f977cd-90d5-414d-b2b3-0b678ecc1f2b"/>
  </ds:schemaRefs>
</ds:datastoreItem>
</file>

<file path=customXml/itemProps3.xml><?xml version="1.0" encoding="utf-8"?>
<ds:datastoreItem xmlns:ds="http://schemas.openxmlformats.org/officeDocument/2006/customXml" ds:itemID="{914F22E0-3231-46FE-8D74-B3FE3847C5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16-9_Business_2018_05</Template>
  <TotalTime>0</TotalTime>
  <Words>3294</Words>
  <Application>Microsoft Office PowerPoint</Application>
  <PresentationFormat>Widescreen</PresentationFormat>
  <Paragraphs>720</Paragraphs>
  <Slides>47</Slides>
  <Notes>33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Segoe Light</vt:lpstr>
      <vt:lpstr>Segoe UI</vt:lpstr>
      <vt:lpstr>Segoe UI Historic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Office Theme</vt:lpstr>
      <vt:lpstr>COLOR TEMPLATE</vt:lpstr>
      <vt:lpstr>1_Office Theme</vt:lpstr>
      <vt:lpstr>Azure Functions</vt:lpstr>
      <vt:lpstr>Serverless in Azure</vt:lpstr>
      <vt:lpstr>What is an Azure Function?</vt:lpstr>
      <vt:lpstr>PowerPoint Presentation</vt:lpstr>
      <vt:lpstr>Introducing Azure Functions </vt:lpstr>
      <vt:lpstr>Triggers</vt:lpstr>
      <vt:lpstr>Bindings</vt:lpstr>
      <vt:lpstr>Output Bindings</vt:lpstr>
      <vt:lpstr>Azure Functions Architecture</vt:lpstr>
      <vt:lpstr>Hello Azure Functions World! (Web)</vt:lpstr>
      <vt:lpstr>Bindings defined in function.json</vt:lpstr>
      <vt:lpstr>Function code in run.csx</vt:lpstr>
      <vt:lpstr>Introducing Azure Functions 2.0</vt:lpstr>
      <vt:lpstr>Functions everywhere</vt:lpstr>
      <vt:lpstr>Language options</vt:lpstr>
      <vt:lpstr>Bindings and integrations</vt:lpstr>
      <vt:lpstr>Durable Functions</vt:lpstr>
      <vt:lpstr>DevOps and Serverless</vt:lpstr>
      <vt:lpstr>Inner and Outer Loop Development</vt:lpstr>
      <vt:lpstr>Available tools of Azure Functions</vt:lpstr>
      <vt:lpstr>Inner Loop Best Practices</vt:lpstr>
      <vt:lpstr>Outer Loop Best Practices</vt:lpstr>
      <vt:lpstr>Monitoring</vt:lpstr>
      <vt:lpstr>PowerPoint Presentation</vt:lpstr>
      <vt:lpstr>PowerPoint Presentation</vt:lpstr>
      <vt:lpstr>PowerPoint Presentation</vt:lpstr>
      <vt:lpstr>Serverless Security</vt:lpstr>
      <vt:lpstr>The shared responsibility model</vt:lpstr>
      <vt:lpstr>Spot the vulnerability!</vt:lpstr>
      <vt:lpstr>Secrets management</vt:lpstr>
      <vt:lpstr>Coming soon: Key Vault references</vt:lpstr>
      <vt:lpstr>Managed identities for Azure Functions</vt:lpstr>
      <vt:lpstr>Grouping and permissions</vt:lpstr>
      <vt:lpstr>Spot the vulnerability!</vt:lpstr>
      <vt:lpstr>Spot the vulnerability!</vt:lpstr>
      <vt:lpstr>Meanwhile, downstream…</vt:lpstr>
      <vt:lpstr>Inputs AND outputs</vt:lpstr>
      <vt:lpstr>When scaling goes wrong</vt:lpstr>
      <vt:lpstr>Serverless security best practices</vt:lpstr>
      <vt:lpstr>Hosting and Connectivity</vt:lpstr>
      <vt:lpstr>Functions hosting options</vt:lpstr>
      <vt:lpstr>Azure Functions Hosting Options</vt:lpstr>
      <vt:lpstr>Azure Functions Hosting Options</vt:lpstr>
      <vt:lpstr>PowerPoint Presentation</vt:lpstr>
      <vt:lpstr>PowerPoint Presentation</vt:lpstr>
      <vt:lpstr>Takeaways and next actions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2018-03-27T06:56:31Z</dcterms:created>
  <dcterms:modified xsi:type="dcterms:W3CDTF">2019-03-20T19:38:21Z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kutayt@microsoft.com</vt:lpwstr>
  </property>
  <property fmtid="{D5CDD505-2E9C-101B-9397-08002B2CF9AE}" pid="5" name="MSIP_Label_f42aa342-8706-4288-bd11-ebb85995028c_SetDate">
    <vt:lpwstr>2018-03-27T06:56:42.6200036Z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Order">
    <vt:r8>1700</vt:r8>
  </property>
  <property fmtid="{D5CDD505-2E9C-101B-9397-08002B2CF9AE}" pid="11" name="xd_Signature">
    <vt:bool>false</vt:bool>
  </property>
  <property fmtid="{D5CDD505-2E9C-101B-9397-08002B2CF9AE}" pid="12" name="ArticulateGUID">
    <vt:lpwstr>6C1F8C36-E3DC-4C4E-8B07-53C94F54AFAF</vt:lpwstr>
  </property>
  <property fmtid="{D5CDD505-2E9C-101B-9397-08002B2CF9AE}" pid="13" name="ArticulatePath">
    <vt:lpwstr>Microsoft Learning and Readiness INTERNAL PowerPoint Template_Aug2017</vt:lpwstr>
  </property>
  <property fmtid="{D5CDD505-2E9C-101B-9397-08002B2CF9AE}" pid="14" name="xd_ProgID">
    <vt:lpwstr/>
  </property>
  <property fmtid="{D5CDD505-2E9C-101B-9397-08002B2CF9AE}" pid="15" name="ContentTypeId">
    <vt:lpwstr>0x010100762E231EC63E7D40BB44FD43D781A68B</vt:lpwstr>
  </property>
  <property fmtid="{D5CDD505-2E9C-101B-9397-08002B2CF9AE}" pid="16" name="ComplianceAssetId">
    <vt:lpwstr/>
  </property>
  <property fmtid="{D5CDD505-2E9C-101B-9397-08002B2CF9AE}" pid="17" name="TemplateUrl">
    <vt:lpwstr/>
  </property>
</Properties>
</file>